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2" r:id="rId3"/>
    <p:sldId id="273" r:id="rId4"/>
    <p:sldId id="274" r:id="rId5"/>
    <p:sldId id="276" r:id="rId6"/>
    <p:sldId id="278" r:id="rId7"/>
    <p:sldId id="277" r:id="rId8"/>
    <p:sldId id="268" r:id="rId9"/>
    <p:sldId id="263" r:id="rId10"/>
    <p:sldId id="271" r:id="rId11"/>
    <p:sldId id="269" r:id="rId12"/>
    <p:sldId id="279" r:id="rId13"/>
    <p:sldId id="280" r:id="rId14"/>
    <p:sldId id="267" r:id="rId15"/>
    <p:sldId id="262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6"/>
    <p:restoredTop sz="94647"/>
  </p:normalViewPr>
  <p:slideViewPr>
    <p:cSldViewPr snapToGrid="0" snapToObjects="1" showGuides="1">
      <p:cViewPr varScale="1">
        <p:scale>
          <a:sx n="136" d="100"/>
          <a:sy n="136" d="100"/>
        </p:scale>
        <p:origin x="5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AAF9-CC87-F84C-A808-1A5B6F215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F356E-19DC-F043-B696-0EE103C40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CB6DC-5258-CB4A-A2D9-0797DB8D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8FE1-268E-6645-8D68-88EFA172ACCF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43EDD-5DBE-6144-B049-4773E90C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CBB32-436C-6D47-B519-69C29EE4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1AAF-B55B-B84C-9DEF-64DEEE4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81D4-4B6A-324D-BDEF-991758AB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A3A93-ABA4-1944-B5BC-F182AE978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B30D2-4C25-7E49-B3D9-B3538988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8FE1-268E-6645-8D68-88EFA172ACCF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5A1CB-B859-DD49-BD51-B71166F4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6A3AA-C65B-0F46-A503-525BE04A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1AAF-B55B-B84C-9DEF-64DEEE4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9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BEF80D-1895-274A-A99D-4EB5DAAEF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8EEE4-F634-2E4C-920E-AC5C78ADA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93106-35B3-F64C-AA53-DC1C8BA8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8FE1-268E-6645-8D68-88EFA172ACCF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1B8D8-B2B5-3B44-BA30-D5CD0064F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42952-4C55-9148-988D-CEACEBCE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1AAF-B55B-B84C-9DEF-64DEEE4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D34C-BB43-2E42-90A7-09966ED2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EBE33-A011-EE46-98A2-441F2933B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4D496-0BFD-F340-8B46-48A29490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8FE1-268E-6645-8D68-88EFA172ACCF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9B744-869B-A64D-B79F-A9216600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D2015-6245-6744-BDAC-B1DA6616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1AAF-B55B-B84C-9DEF-64DEEE4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4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005F0-2C90-4D43-96EF-F35462F5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3FD58-3F7E-0F48-9C83-A294688A7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D5952-1D08-B546-9A98-35FBB5FD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8FE1-268E-6645-8D68-88EFA172ACCF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70C07-9082-3E44-80FD-50EAB050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1C024-1A08-D247-A2DC-708C9E99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1AAF-B55B-B84C-9DEF-64DEEE4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2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6588-0CF7-104C-8DC5-72A82E75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FEA74-0C76-CA4C-9EE4-912B5A122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B6F45-F313-9D44-9A2C-2D7591090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F19E8-E635-C44D-94CE-FA835C9C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8FE1-268E-6645-8D68-88EFA172ACCF}" type="datetimeFigureOut">
              <a:rPr lang="en-US" smtClean="0"/>
              <a:t>8/29/21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C9236-B035-F248-9E99-C0734E04A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D3977-88E2-244B-A40F-38131942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1AAF-B55B-B84C-9DEF-64DEEE4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4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4A278-8862-2C4C-A678-8394819E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87642-3A78-9B4F-ABF1-F8452D369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EE3FF-2B26-104D-BBE4-210E9040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12EEB-D7A3-FB40-B2B2-79F692562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E967A-C40D-1A4B-9443-61F662A15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1DD06A-573A-1844-BFE9-81B66A04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8FE1-268E-6645-8D68-88EFA172ACCF}" type="datetimeFigureOut">
              <a:rPr lang="en-US" smtClean="0"/>
              <a:t>8/29/21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1064E8-2DD2-5D47-A188-9EB02EE8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9C506-1BF7-484D-AF01-E8C4AAF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1AAF-B55B-B84C-9DEF-64DEEE4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1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2F3E-610A-4546-86EE-AA35DEB4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EAF76-C49C-C146-BA22-93F9B58D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8FE1-268E-6645-8D68-88EFA172ACCF}" type="datetimeFigureOut">
              <a:rPr lang="en-US" smtClean="0"/>
              <a:t>8/29/21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E458E-26DF-8A41-A25C-FE91BA6F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FDEB5-7F49-D145-9DAB-DF4D71E6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1AAF-B55B-B84C-9DEF-64DEEE4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6105E-355A-E143-B429-3E227326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8FE1-268E-6645-8D68-88EFA172ACCF}" type="datetimeFigureOut">
              <a:rPr lang="en-US" smtClean="0"/>
              <a:t>8/29/21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C64EAE-C5C7-E142-A7BC-7795781E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18B30-C013-AB47-840B-5B689062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1AAF-B55B-B84C-9DEF-64DEEE4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4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D5BE-BE8A-0840-96E1-42FF8FFB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F6494-B052-CC4D-A364-6879F6333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41753-5B55-1C4C-A80B-3A516FC81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39105-EC19-A047-B84F-E67A1BCA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8FE1-268E-6645-8D68-88EFA172ACCF}" type="datetimeFigureOut">
              <a:rPr lang="en-US" smtClean="0"/>
              <a:t>8/29/21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9DEB4-843E-294F-9AC2-0CBCC32A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6C1D0-12A7-8142-B1F4-F14A1DD6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1AAF-B55B-B84C-9DEF-64DEEE4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25CFD-B9CB-8041-899F-DE9E6401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0BEED6-7E60-E34F-80C7-751EEFA54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97396-9BDD-5541-9EB1-176ED421A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0EBC4-866C-AF4B-9980-63AB9E55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8FE1-268E-6645-8D68-88EFA172ACCF}" type="datetimeFigureOut">
              <a:rPr lang="en-US" smtClean="0"/>
              <a:t>8/29/21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7CAEE-2B0E-4B4D-8560-1C801AD6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F0373-3E10-9943-ABD0-C2B041A0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1AAF-B55B-B84C-9DEF-64DEEE4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8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BC0F9-7465-FF4B-83C2-A088F2D5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83C96-2DE8-F44F-BF49-6C55BB597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C1AC0-F9DB-604D-93B2-D68B63957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98FE1-268E-6645-8D68-88EFA172ACCF}" type="datetimeFigureOut">
              <a:rPr lang="en-US" smtClean="0"/>
              <a:t>8/29/21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52759-9A44-3441-B589-94E671BCD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4E133-2CCE-9A4B-9B95-9426A688A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1AAF-B55B-B84C-9DEF-64DEEE4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6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9B50-6D32-C94E-92DD-965DB45A6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Pedoman</a:t>
            </a:r>
            <a:r>
              <a:rPr lang="en-US" dirty="0"/>
              <a:t> Pendidikan </a:t>
            </a:r>
            <a:r>
              <a:rPr lang="en-US" dirty="0" err="1"/>
              <a:t>Doktor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5A637-2456-F240-B52A-6B5A68818F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Keputusan </a:t>
            </a:r>
            <a:r>
              <a:rPr lang="en-US" dirty="0" err="1"/>
              <a:t>Rektor</a:t>
            </a:r>
            <a:r>
              <a:rPr lang="en-US" dirty="0"/>
              <a:t> 555/2020</a:t>
            </a:r>
          </a:p>
        </p:txBody>
      </p:sp>
    </p:spTree>
    <p:extLst>
      <p:ext uri="{BB962C8B-B14F-4D97-AF65-F5344CB8AC3E}">
        <p14:creationId xmlns:p14="http://schemas.microsoft.com/office/powerpoint/2010/main" val="362035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B12E4C-54F6-2E45-B66C-BC3C87D84F93}"/>
              </a:ext>
            </a:extLst>
          </p:cNvPr>
          <p:cNvGraphicFramePr>
            <a:graphicFrameLocks noGrp="1"/>
          </p:cNvGraphicFramePr>
          <p:nvPr/>
        </p:nvGraphicFramePr>
        <p:xfrm>
          <a:off x="476039" y="1176866"/>
          <a:ext cx="11563644" cy="551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911">
                  <a:extLst>
                    <a:ext uri="{9D8B030D-6E8A-4147-A177-3AD203B41FA5}">
                      <a16:colId xmlns:a16="http://schemas.microsoft.com/office/drawing/2014/main" val="3685286264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2751532676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3361024703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3831759040"/>
                    </a:ext>
                  </a:extLst>
                </a:gridCol>
              </a:tblGrid>
              <a:tr h="41981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Mahasiswa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Sek.Prodi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Kaprodi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Sek.Dekan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Dekan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Wadek</a:t>
                      </a:r>
                      <a:r>
                        <a:rPr lang="en-US" dirty="0"/>
                        <a:t>/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73630"/>
                  </a:ext>
                </a:extLst>
              </a:tr>
              <a:tr h="5097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0125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1443629-A7A3-2744-88C4-D73273FB7486}"/>
              </a:ext>
            </a:extLst>
          </p:cNvPr>
          <p:cNvSpPr/>
          <p:nvPr/>
        </p:nvSpPr>
        <p:spPr>
          <a:xfrm>
            <a:off x="757394" y="1712811"/>
            <a:ext cx="2236763" cy="20960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Mengajukan</a:t>
            </a:r>
            <a:r>
              <a:rPr lang="en-US" sz="1200" dirty="0">
                <a:solidFill>
                  <a:schemeClr val="tx1"/>
                </a:solidFill>
              </a:rPr>
              <a:t> SHR/PND </a:t>
            </a:r>
            <a:r>
              <a:rPr lang="en-US" sz="1200" dirty="0" err="1">
                <a:solidFill>
                  <a:schemeClr val="tx1"/>
                </a:solidFill>
              </a:rPr>
              <a:t>beserta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syaratnya</a:t>
            </a:r>
            <a:r>
              <a:rPr lang="en-US" sz="1200" dirty="0">
                <a:solidFill>
                  <a:schemeClr val="tx1"/>
                </a:solidFill>
              </a:rPr>
              <a:t> (3 </a:t>
            </a:r>
            <a:r>
              <a:rPr lang="en-US" sz="1200" dirty="0" err="1">
                <a:solidFill>
                  <a:schemeClr val="tx1"/>
                </a:solidFill>
              </a:rPr>
              <a:t>minggu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sebelum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pelaksanaan</a:t>
            </a:r>
            <a:r>
              <a:rPr lang="en-US" sz="1200" dirty="0">
                <a:solidFill>
                  <a:schemeClr val="tx1"/>
                </a:solidFill>
              </a:rPr>
              <a:t>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Form </a:t>
            </a:r>
            <a:r>
              <a:rPr lang="en-US" sz="1200" dirty="0" err="1">
                <a:solidFill>
                  <a:schemeClr val="tx1"/>
                </a:solidFill>
              </a:rPr>
              <a:t>perbaikan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revisi</a:t>
            </a:r>
            <a:r>
              <a:rPr lang="en-US" sz="1200" dirty="0">
                <a:solidFill>
                  <a:schemeClr val="tx1"/>
                </a:solidFill>
              </a:rPr>
              <a:t> SUR yang di </a:t>
            </a:r>
            <a:r>
              <a:rPr lang="en-US" sz="1200" dirty="0" err="1">
                <a:solidFill>
                  <a:schemeClr val="tx1"/>
                </a:solidFill>
              </a:rPr>
              <a:t>tandatangani</a:t>
            </a:r>
            <a:r>
              <a:rPr lang="en-US" sz="1200" dirty="0">
                <a:solidFill>
                  <a:schemeClr val="tx1"/>
                </a:solidFill>
              </a:rPr>
              <a:t> oleh promotor dan </a:t>
            </a:r>
            <a:r>
              <a:rPr lang="en-US" sz="1200" dirty="0" err="1">
                <a:solidFill>
                  <a:schemeClr val="tx1"/>
                </a:solidFill>
              </a:rPr>
              <a:t>penguji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Draft </a:t>
            </a:r>
            <a:r>
              <a:rPr lang="en-US" sz="1200" dirty="0" err="1">
                <a:solidFill>
                  <a:schemeClr val="tx1"/>
                </a:solidFill>
              </a:rPr>
              <a:t>Disertasi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sudah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disetujui</a:t>
            </a:r>
            <a:r>
              <a:rPr lang="en-US" sz="1200" dirty="0">
                <a:solidFill>
                  <a:schemeClr val="tx1"/>
                </a:solidFill>
              </a:rPr>
              <a:t> Promotor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Dokumen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bimbingan</a:t>
            </a:r>
            <a:r>
              <a:rPr lang="en-US" sz="1200" dirty="0">
                <a:solidFill>
                  <a:schemeClr val="tx1"/>
                </a:solidFill>
              </a:rPr>
              <a:t> 4x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Sidang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Komisi</a:t>
            </a:r>
            <a:r>
              <a:rPr lang="en-US" sz="1200" dirty="0">
                <a:solidFill>
                  <a:schemeClr val="tx1"/>
                </a:solidFill>
              </a:rPr>
              <a:t> 1,2,3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Seminar </a:t>
            </a:r>
            <a:r>
              <a:rPr lang="en-US" sz="1200" dirty="0" err="1">
                <a:solidFill>
                  <a:schemeClr val="tx1"/>
                </a:solidFill>
              </a:rPr>
              <a:t>Kemajuan</a:t>
            </a:r>
            <a:r>
              <a:rPr lang="en-US" sz="1200" dirty="0">
                <a:solidFill>
                  <a:schemeClr val="tx1"/>
                </a:solidFill>
              </a:rPr>
              <a:t> 1,2,3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CA4884B1-B20C-5247-970C-432A7E5255F7}"/>
              </a:ext>
            </a:extLst>
          </p:cNvPr>
          <p:cNvSpPr/>
          <p:nvPr/>
        </p:nvSpPr>
        <p:spPr>
          <a:xfrm>
            <a:off x="3706584" y="1863969"/>
            <a:ext cx="2073729" cy="1061357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Syarat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lengkap</a:t>
            </a:r>
            <a:r>
              <a:rPr lang="en-US" sz="14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27BC8EAE-DBAF-264F-A5C4-3AEE998555D1}"/>
              </a:ext>
            </a:extLst>
          </p:cNvPr>
          <p:cNvCxnSpPr/>
          <p:nvPr/>
        </p:nvCxnSpPr>
        <p:spPr>
          <a:xfrm flipV="1">
            <a:off x="2994157" y="2394647"/>
            <a:ext cx="712427" cy="480437"/>
          </a:xfrm>
          <a:prstGeom prst="bentConnector3">
            <a:avLst>
              <a:gd name="adj1" fmla="val 672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2100DF8B-E3CD-BA4A-9B6D-47956654E733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>
            <a:off x="2867862" y="1933241"/>
            <a:ext cx="883502" cy="2867673"/>
          </a:xfrm>
          <a:prstGeom prst="bentConnector3">
            <a:avLst>
              <a:gd name="adj1" fmla="val 1247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5909D8E3-11E2-1E4D-91F9-AD9A4651FAD8}"/>
              </a:ext>
            </a:extLst>
          </p:cNvPr>
          <p:cNvSpPr/>
          <p:nvPr/>
        </p:nvSpPr>
        <p:spPr>
          <a:xfrm>
            <a:off x="6623372" y="1863969"/>
            <a:ext cx="2188029" cy="770896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Membuat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undangan</a:t>
            </a:r>
            <a:r>
              <a:rPr lang="en-US" sz="1200" dirty="0">
                <a:solidFill>
                  <a:schemeClr val="tx1"/>
                </a:solidFill>
              </a:rPr>
              <a:t> SHR/ PND (yang </a:t>
            </a:r>
            <a:r>
              <a:rPr lang="en-US" sz="1200" dirty="0" err="1">
                <a:solidFill>
                  <a:schemeClr val="tx1"/>
                </a:solidFill>
              </a:rPr>
              <a:t>sudah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diparaf</a:t>
            </a:r>
            <a:r>
              <a:rPr lang="en-US" sz="1200" dirty="0">
                <a:solidFill>
                  <a:schemeClr val="tx1"/>
                </a:solidFill>
              </a:rPr>
              <a:t> oleh </a:t>
            </a:r>
            <a:r>
              <a:rPr lang="en-US" sz="1200" dirty="0" err="1">
                <a:solidFill>
                  <a:schemeClr val="tx1"/>
                </a:solidFill>
              </a:rPr>
              <a:t>Kaprodi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146DC162-32C9-8E4B-9109-4660CF064C42}"/>
              </a:ext>
            </a:extLst>
          </p:cNvPr>
          <p:cNvCxnSpPr>
            <a:cxnSpLocks/>
            <a:stCxn id="7" idx="3"/>
            <a:endCxn id="21" idx="2"/>
          </p:cNvCxnSpPr>
          <p:nvPr/>
        </p:nvCxnSpPr>
        <p:spPr>
          <a:xfrm>
            <a:off x="5780313" y="2394648"/>
            <a:ext cx="244309" cy="2291275"/>
          </a:xfrm>
          <a:prstGeom prst="bentConnector3">
            <a:avLst>
              <a:gd name="adj1" fmla="val 2478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757321C5-FDE5-5340-BA93-19A6FE98FFBE}"/>
              </a:ext>
            </a:extLst>
          </p:cNvPr>
          <p:cNvSpPr/>
          <p:nvPr/>
        </p:nvSpPr>
        <p:spPr>
          <a:xfrm>
            <a:off x="3409195" y="4155244"/>
            <a:ext cx="2748097" cy="1061357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Mengajukan</a:t>
            </a:r>
            <a:r>
              <a:rPr lang="en-US" sz="1100" dirty="0">
                <a:solidFill>
                  <a:schemeClr val="tx1"/>
                </a:solidFill>
              </a:rPr>
              <a:t> draft </a:t>
            </a:r>
            <a:r>
              <a:rPr lang="en-US" sz="1100" dirty="0" err="1">
                <a:solidFill>
                  <a:schemeClr val="tx1"/>
                </a:solidFill>
              </a:rPr>
              <a:t>surat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undangan</a:t>
            </a:r>
            <a:r>
              <a:rPr lang="en-US" sz="1100" dirty="0">
                <a:solidFill>
                  <a:schemeClr val="tx1"/>
                </a:solidFill>
              </a:rPr>
              <a:t> (</a:t>
            </a:r>
            <a:r>
              <a:rPr lang="en-US" sz="1100" dirty="0" err="1">
                <a:solidFill>
                  <a:schemeClr val="tx1"/>
                </a:solidFill>
              </a:rPr>
              <a:t>khusus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utk</a:t>
            </a:r>
            <a:r>
              <a:rPr lang="en-US" sz="1100" dirty="0">
                <a:solidFill>
                  <a:schemeClr val="tx1"/>
                </a:solidFill>
              </a:rPr>
              <a:t> Seminar </a:t>
            </a:r>
            <a:r>
              <a:rPr lang="en-US" sz="1100" dirty="0" err="1">
                <a:solidFill>
                  <a:schemeClr val="tx1"/>
                </a:solidFill>
              </a:rPr>
              <a:t>Kemajuan</a:t>
            </a:r>
            <a:r>
              <a:rPr lang="en-US" sz="1100" dirty="0">
                <a:solidFill>
                  <a:schemeClr val="tx1"/>
                </a:solidFill>
              </a:rPr>
              <a:t>) yang </a:t>
            </a:r>
            <a:r>
              <a:rPr lang="en-US" sz="1100" dirty="0" err="1">
                <a:solidFill>
                  <a:schemeClr val="tx1"/>
                </a:solidFill>
              </a:rPr>
              <a:t>berisi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tanggal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dengan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persetujuan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Kaprodi</a:t>
            </a:r>
            <a:r>
              <a:rPr lang="en-US" sz="1100" dirty="0">
                <a:solidFill>
                  <a:schemeClr val="tx1"/>
                </a:solidFill>
              </a:rPr>
              <a:t>, Promotor, </a:t>
            </a:r>
            <a:r>
              <a:rPr lang="en-US" sz="1100" dirty="0" err="1">
                <a:solidFill>
                  <a:schemeClr val="tx1"/>
                </a:solidFill>
              </a:rPr>
              <a:t>Penguji</a:t>
            </a:r>
            <a:r>
              <a:rPr lang="en-US" sz="1100" dirty="0">
                <a:solidFill>
                  <a:schemeClr val="tx1"/>
                </a:solidFill>
              </a:rPr>
              <a:t> (3 org, </a:t>
            </a:r>
            <a:r>
              <a:rPr lang="en-US" sz="1100" dirty="0" err="1">
                <a:solidFill>
                  <a:schemeClr val="tx1"/>
                </a:solidFill>
              </a:rPr>
              <a:t>diperbolehkan</a:t>
            </a:r>
            <a:r>
              <a:rPr lang="en-US" sz="1100" dirty="0">
                <a:solidFill>
                  <a:schemeClr val="tx1"/>
                </a:solidFill>
              </a:rPr>
              <a:t> 1 org </a:t>
            </a:r>
            <a:r>
              <a:rPr lang="en-US" sz="1100" dirty="0" err="1">
                <a:solidFill>
                  <a:schemeClr val="tx1"/>
                </a:solidFill>
              </a:rPr>
              <a:t>eksternal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13577757-F44E-3F4A-AEDC-0E4C1575F6B2}"/>
              </a:ext>
            </a:extLst>
          </p:cNvPr>
          <p:cNvCxnSpPr>
            <a:cxnSpLocks/>
            <a:stCxn id="21" idx="3"/>
            <a:endCxn id="15" idx="5"/>
          </p:cNvCxnSpPr>
          <p:nvPr/>
        </p:nvCxnSpPr>
        <p:spPr>
          <a:xfrm rot="5400000" flipH="1" flipV="1">
            <a:off x="4201562" y="2698429"/>
            <a:ext cx="2967184" cy="2069160"/>
          </a:xfrm>
          <a:prstGeom prst="bentConnector4">
            <a:avLst>
              <a:gd name="adj1" fmla="val -5162"/>
              <a:gd name="adj2" fmla="val 895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nip Single Corner Rectangle 26">
            <a:extLst>
              <a:ext uri="{FF2B5EF4-FFF2-40B4-BE49-F238E27FC236}">
                <a16:creationId xmlns:a16="http://schemas.microsoft.com/office/drawing/2014/main" id="{0B78F7BF-FF8B-884C-9527-F4A55CDD7771}"/>
              </a:ext>
            </a:extLst>
          </p:cNvPr>
          <p:cNvSpPr/>
          <p:nvPr/>
        </p:nvSpPr>
        <p:spPr>
          <a:xfrm>
            <a:off x="6719734" y="3013877"/>
            <a:ext cx="1995305" cy="1322106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Menyerahkan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Undangan</a:t>
            </a:r>
            <a:r>
              <a:rPr lang="en-US" sz="1400" dirty="0">
                <a:solidFill>
                  <a:schemeClr val="tx1"/>
                </a:solidFill>
              </a:rPr>
              <a:t> SHR/ PND yang </a:t>
            </a:r>
            <a:r>
              <a:rPr lang="en-US" sz="1400" dirty="0" err="1">
                <a:solidFill>
                  <a:schemeClr val="tx1"/>
                </a:solidFill>
              </a:rPr>
              <a:t>telah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ttd</a:t>
            </a:r>
            <a:r>
              <a:rPr lang="en-US" sz="1400" dirty="0">
                <a:solidFill>
                  <a:schemeClr val="tx1"/>
                </a:solidFill>
              </a:rPr>
              <a:t> oleh </a:t>
            </a:r>
            <a:r>
              <a:rPr lang="en-US" sz="1400" dirty="0" err="1">
                <a:solidFill>
                  <a:schemeClr val="tx1"/>
                </a:solidFill>
              </a:rPr>
              <a:t>Dekan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Snip Single Corner Rectangle 27">
            <a:extLst>
              <a:ext uri="{FF2B5EF4-FFF2-40B4-BE49-F238E27FC236}">
                <a16:creationId xmlns:a16="http://schemas.microsoft.com/office/drawing/2014/main" id="{0AF67515-6758-0048-BEBD-4EC6248CBAA0}"/>
              </a:ext>
            </a:extLst>
          </p:cNvPr>
          <p:cNvSpPr/>
          <p:nvPr/>
        </p:nvSpPr>
        <p:spPr>
          <a:xfrm>
            <a:off x="3567790" y="5509946"/>
            <a:ext cx="2351316" cy="1030184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Menerima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Undangan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menyebarkan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Kepada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Mahasiswa</a:t>
            </a:r>
            <a:r>
              <a:rPr lang="en-US" sz="1200" dirty="0">
                <a:solidFill>
                  <a:schemeClr val="tx1"/>
                </a:solidFill>
              </a:rPr>
              <a:t>, Promotor dan </a:t>
            </a:r>
            <a:r>
              <a:rPr lang="en-US" sz="1200" dirty="0" err="1">
                <a:solidFill>
                  <a:schemeClr val="tx1"/>
                </a:solidFill>
              </a:rPr>
              <a:t>Penguji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berikut</a:t>
            </a:r>
            <a:r>
              <a:rPr lang="en-US" sz="1200" dirty="0">
                <a:solidFill>
                  <a:schemeClr val="tx1"/>
                </a:solidFill>
              </a:rPr>
              <a:t> draft </a:t>
            </a:r>
            <a:r>
              <a:rPr lang="en-US" sz="1200" dirty="0" err="1">
                <a:solidFill>
                  <a:schemeClr val="tx1"/>
                </a:solidFill>
              </a:rPr>
              <a:t>Disertasi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78EBA1F4-97F3-C14B-B14E-3985EA914CBB}"/>
              </a:ext>
            </a:extLst>
          </p:cNvPr>
          <p:cNvSpPr/>
          <p:nvPr/>
        </p:nvSpPr>
        <p:spPr>
          <a:xfrm>
            <a:off x="760885" y="5445303"/>
            <a:ext cx="2188029" cy="1150706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Menerima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Undangan</a:t>
            </a:r>
            <a:r>
              <a:rPr lang="en-US" sz="1200" dirty="0">
                <a:solidFill>
                  <a:schemeClr val="tx1"/>
                </a:solidFill>
              </a:rPr>
              <a:t>, dan </a:t>
            </a:r>
            <a:r>
              <a:rPr lang="en-US" sz="1200" dirty="0" err="1">
                <a:solidFill>
                  <a:schemeClr val="tx1"/>
                </a:solidFill>
              </a:rPr>
              <a:t>mengingatkan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kepada</a:t>
            </a:r>
            <a:r>
              <a:rPr lang="en-US" sz="1200" dirty="0">
                <a:solidFill>
                  <a:schemeClr val="tx1"/>
                </a:solidFill>
              </a:rPr>
              <a:t> para Promotor dan </a:t>
            </a:r>
            <a:r>
              <a:rPr lang="en-US" sz="1200" dirty="0" err="1">
                <a:solidFill>
                  <a:schemeClr val="tx1"/>
                </a:solidFill>
              </a:rPr>
              <a:t>penguji</a:t>
            </a:r>
            <a:r>
              <a:rPr lang="en-US" sz="1200" dirty="0">
                <a:solidFill>
                  <a:schemeClr val="tx1"/>
                </a:solidFill>
              </a:rPr>
              <a:t> 2 </a:t>
            </a:r>
            <a:r>
              <a:rPr lang="en-US" sz="1200" dirty="0" err="1">
                <a:solidFill>
                  <a:schemeClr val="tx1"/>
                </a:solidFill>
              </a:rPr>
              <a:t>minggu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sebelum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pelaksanaan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4CDAC2E-01C2-324E-B1DA-0E4C0A3A947A}"/>
              </a:ext>
            </a:extLst>
          </p:cNvPr>
          <p:cNvCxnSpPr>
            <a:cxnSpLocks/>
            <a:stCxn id="15" idx="4"/>
            <a:endCxn id="27" idx="3"/>
          </p:cNvCxnSpPr>
          <p:nvPr/>
        </p:nvCxnSpPr>
        <p:spPr>
          <a:xfrm>
            <a:off x="7717387" y="2634865"/>
            <a:ext cx="0" cy="379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13D4DF4C-D8B8-9944-9077-27DB0C362BF4}"/>
              </a:ext>
            </a:extLst>
          </p:cNvPr>
          <p:cNvCxnSpPr>
            <a:cxnSpLocks/>
            <a:stCxn id="27" idx="1"/>
            <a:endCxn id="28" idx="0"/>
          </p:cNvCxnSpPr>
          <p:nvPr/>
        </p:nvCxnSpPr>
        <p:spPr>
          <a:xfrm rot="5400000">
            <a:off x="5973720" y="4281370"/>
            <a:ext cx="1689055" cy="17982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nip Single Corner Rectangle 36">
            <a:extLst>
              <a:ext uri="{FF2B5EF4-FFF2-40B4-BE49-F238E27FC236}">
                <a16:creationId xmlns:a16="http://schemas.microsoft.com/office/drawing/2014/main" id="{664D4DA4-90B0-1144-883B-A1C4AEB69C7D}"/>
              </a:ext>
            </a:extLst>
          </p:cNvPr>
          <p:cNvSpPr/>
          <p:nvPr/>
        </p:nvSpPr>
        <p:spPr>
          <a:xfrm>
            <a:off x="9654460" y="1841987"/>
            <a:ext cx="1999409" cy="783771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Menyetujui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setelah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kelengkapan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dipenuhi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F5EA79F-8D7A-474A-B335-91A2ECFF0224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8715039" y="2249417"/>
            <a:ext cx="9394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213E7F36-C47C-1045-A316-D9A8077FF861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rot="10800000">
            <a:off x="2948914" y="6020656"/>
            <a:ext cx="618876" cy="438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924C585-D9F7-D440-B05F-D920654CC269}"/>
              </a:ext>
            </a:extLst>
          </p:cNvPr>
          <p:cNvSpPr txBox="1"/>
          <p:nvPr/>
        </p:nvSpPr>
        <p:spPr>
          <a:xfrm>
            <a:off x="4689997" y="312002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34AB83-9CC9-7247-85B9-07CD1E213ABE}"/>
              </a:ext>
            </a:extLst>
          </p:cNvPr>
          <p:cNvSpPr txBox="1"/>
          <p:nvPr/>
        </p:nvSpPr>
        <p:spPr>
          <a:xfrm>
            <a:off x="1642184" y="494972"/>
            <a:ext cx="8076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ALUR PENGAJUAN SHR/ PND, 11 SKS (S3) 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rgbClr val="002060"/>
                </a:solidFill>
                <a:sym typeface="Wingdings" pitchFamily="2" charset="2"/>
              </a:rPr>
              <a:t>Dibuatkan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 Online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0C13C7-7ECA-AF4B-AC37-551893C4DF9E}"/>
              </a:ext>
            </a:extLst>
          </p:cNvPr>
          <p:cNvSpPr txBox="1"/>
          <p:nvPr/>
        </p:nvSpPr>
        <p:spPr>
          <a:xfrm>
            <a:off x="3046548" y="2555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C7A916-8FA0-4843-9EAA-A014626BE673}"/>
              </a:ext>
            </a:extLst>
          </p:cNvPr>
          <p:cNvSpPr txBox="1"/>
          <p:nvPr/>
        </p:nvSpPr>
        <p:spPr>
          <a:xfrm>
            <a:off x="5697772" y="2084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82B0CA-7808-644D-BD5B-2845B4B87C84}"/>
              </a:ext>
            </a:extLst>
          </p:cNvPr>
          <p:cNvSpPr txBox="1"/>
          <p:nvPr/>
        </p:nvSpPr>
        <p:spPr>
          <a:xfrm>
            <a:off x="6271409" y="1907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5F83F03-2789-1543-A59E-47D03A6B20FB}"/>
              </a:ext>
            </a:extLst>
          </p:cNvPr>
          <p:cNvSpPr txBox="1"/>
          <p:nvPr/>
        </p:nvSpPr>
        <p:spPr>
          <a:xfrm>
            <a:off x="8861678" y="1907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F1862DF-271D-BC45-AB62-D7EF4283C2CA}"/>
              </a:ext>
            </a:extLst>
          </p:cNvPr>
          <p:cNvSpPr txBox="1"/>
          <p:nvPr/>
        </p:nvSpPr>
        <p:spPr>
          <a:xfrm>
            <a:off x="7762566" y="265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EE920A-B933-E24F-94D0-A0E88A5BDDC2}"/>
              </a:ext>
            </a:extLst>
          </p:cNvPr>
          <p:cNvSpPr txBox="1"/>
          <p:nvPr/>
        </p:nvSpPr>
        <p:spPr>
          <a:xfrm>
            <a:off x="7705340" y="48284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D00E7BE-F576-F64B-B316-0CA5561FFDFD}"/>
              </a:ext>
            </a:extLst>
          </p:cNvPr>
          <p:cNvSpPr txBox="1"/>
          <p:nvPr/>
        </p:nvSpPr>
        <p:spPr>
          <a:xfrm>
            <a:off x="3258352" y="5630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5016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B12E4C-54F6-2E45-B66C-BC3C87D84F93}"/>
              </a:ext>
            </a:extLst>
          </p:cNvPr>
          <p:cNvGraphicFramePr>
            <a:graphicFrameLocks noGrp="1"/>
          </p:cNvGraphicFramePr>
          <p:nvPr/>
        </p:nvGraphicFramePr>
        <p:xfrm>
          <a:off x="476039" y="1176866"/>
          <a:ext cx="11563644" cy="551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911">
                  <a:extLst>
                    <a:ext uri="{9D8B030D-6E8A-4147-A177-3AD203B41FA5}">
                      <a16:colId xmlns:a16="http://schemas.microsoft.com/office/drawing/2014/main" val="3685286264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2751532676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3361024703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3831759040"/>
                    </a:ext>
                  </a:extLst>
                </a:gridCol>
              </a:tblGrid>
              <a:tr h="41981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Mahasiswa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Sek.Prodi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Kaprodi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Sek.Dekan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Dekan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Wadek</a:t>
                      </a:r>
                      <a:r>
                        <a:rPr lang="en-US" dirty="0"/>
                        <a:t>/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73630"/>
                  </a:ext>
                </a:extLst>
              </a:tr>
              <a:tr h="5097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0125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1443629-A7A3-2744-88C4-D73273FB7486}"/>
              </a:ext>
            </a:extLst>
          </p:cNvPr>
          <p:cNvSpPr/>
          <p:nvPr/>
        </p:nvSpPr>
        <p:spPr>
          <a:xfrm>
            <a:off x="757394" y="1712811"/>
            <a:ext cx="2236763" cy="24962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Mengajukan</a:t>
            </a:r>
            <a:r>
              <a:rPr lang="en-US" sz="1200" dirty="0">
                <a:solidFill>
                  <a:schemeClr val="tx1"/>
                </a:solidFill>
              </a:rPr>
              <a:t> SPD </a:t>
            </a:r>
            <a:r>
              <a:rPr lang="en-US" sz="1200" dirty="0" err="1">
                <a:solidFill>
                  <a:schemeClr val="tx1"/>
                </a:solidFill>
              </a:rPr>
              <a:t>beserta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syaratnya</a:t>
            </a:r>
            <a:r>
              <a:rPr lang="en-US" sz="1200" dirty="0">
                <a:solidFill>
                  <a:schemeClr val="tx1"/>
                </a:solidFill>
              </a:rPr>
              <a:t> (3 </a:t>
            </a:r>
            <a:r>
              <a:rPr lang="en-US" sz="1200" dirty="0" err="1">
                <a:solidFill>
                  <a:schemeClr val="tx1"/>
                </a:solidFill>
              </a:rPr>
              <a:t>minggu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sebelum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pelaksanaan</a:t>
            </a:r>
            <a:r>
              <a:rPr lang="en-US" sz="1200" dirty="0">
                <a:solidFill>
                  <a:schemeClr val="tx1"/>
                </a:solidFill>
              </a:rPr>
              <a:t>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Mengajukan</a:t>
            </a:r>
            <a:r>
              <a:rPr lang="en-US" sz="1200" dirty="0">
                <a:solidFill>
                  <a:schemeClr val="tx1"/>
                </a:solidFill>
              </a:rPr>
              <a:t> SPD (form)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Form </a:t>
            </a:r>
            <a:r>
              <a:rPr lang="en-US" sz="1200" dirty="0" err="1">
                <a:solidFill>
                  <a:schemeClr val="tx1"/>
                </a:solidFill>
              </a:rPr>
              <a:t>perbaikan</a:t>
            </a:r>
            <a:r>
              <a:rPr lang="en-US" sz="1200" dirty="0">
                <a:solidFill>
                  <a:schemeClr val="tx1"/>
                </a:solidFill>
              </a:rPr>
              <a:t> SHR/PND yang di </a:t>
            </a:r>
            <a:r>
              <a:rPr lang="en-US" sz="1200" dirty="0" err="1">
                <a:solidFill>
                  <a:schemeClr val="tx1"/>
                </a:solidFill>
              </a:rPr>
              <a:t>tandatangani</a:t>
            </a:r>
            <a:r>
              <a:rPr lang="en-US" sz="1200" dirty="0">
                <a:solidFill>
                  <a:schemeClr val="tx1"/>
                </a:solidFill>
              </a:rPr>
              <a:t> oleh </a:t>
            </a:r>
            <a:r>
              <a:rPr lang="en-US" sz="1200" dirty="0" err="1">
                <a:solidFill>
                  <a:schemeClr val="tx1"/>
                </a:solidFill>
              </a:rPr>
              <a:t>Kaprodi</a:t>
            </a:r>
            <a:r>
              <a:rPr lang="en-US" sz="1200" dirty="0">
                <a:solidFill>
                  <a:schemeClr val="tx1"/>
                </a:solidFill>
              </a:rPr>
              <a:t>, promotor dan </a:t>
            </a:r>
            <a:r>
              <a:rPr lang="en-US" sz="1200" dirty="0" err="1">
                <a:solidFill>
                  <a:schemeClr val="tx1"/>
                </a:solidFill>
              </a:rPr>
              <a:t>penguji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Sudah</a:t>
            </a:r>
            <a:r>
              <a:rPr lang="en-US" sz="1200" dirty="0">
                <a:solidFill>
                  <a:schemeClr val="tx1"/>
                </a:solidFill>
              </a:rPr>
              <a:t> SHR/PND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Minimal 1 </a:t>
            </a:r>
            <a:r>
              <a:rPr lang="en-US" sz="1200" dirty="0" err="1">
                <a:solidFill>
                  <a:schemeClr val="tx1"/>
                </a:solidFill>
              </a:rPr>
              <a:t>artikel</a:t>
            </a:r>
            <a:r>
              <a:rPr lang="en-US" sz="1200" dirty="0">
                <a:solidFill>
                  <a:schemeClr val="tx1"/>
                </a:solidFill>
              </a:rPr>
              <a:t> accepted </a:t>
            </a:r>
            <a:r>
              <a:rPr lang="en-US" sz="1200" dirty="0" err="1">
                <a:solidFill>
                  <a:schemeClr val="tx1"/>
                </a:solidFill>
              </a:rPr>
              <a:t>jurnal</a:t>
            </a:r>
            <a:r>
              <a:rPr lang="en-US" sz="1200" dirty="0">
                <a:solidFill>
                  <a:schemeClr val="tx1"/>
                </a:solidFill>
              </a:rPr>
              <a:t> int’l Q3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Naskah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Disertasi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telah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disetujui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tim</a:t>
            </a:r>
            <a:r>
              <a:rPr lang="en-US" sz="1200" dirty="0">
                <a:solidFill>
                  <a:schemeClr val="tx1"/>
                </a:solidFill>
              </a:rPr>
              <a:t> promotor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CA4884B1-B20C-5247-970C-432A7E5255F7}"/>
              </a:ext>
            </a:extLst>
          </p:cNvPr>
          <p:cNvSpPr/>
          <p:nvPr/>
        </p:nvSpPr>
        <p:spPr>
          <a:xfrm>
            <a:off x="3706584" y="1863969"/>
            <a:ext cx="2073729" cy="1061357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Syarat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lengkap</a:t>
            </a:r>
            <a:r>
              <a:rPr lang="en-US" sz="14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27BC8EAE-DBAF-264F-A5C4-3AEE998555D1}"/>
              </a:ext>
            </a:extLst>
          </p:cNvPr>
          <p:cNvCxnSpPr/>
          <p:nvPr/>
        </p:nvCxnSpPr>
        <p:spPr>
          <a:xfrm flipV="1">
            <a:off x="2994157" y="2394647"/>
            <a:ext cx="712427" cy="4804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2100DF8B-E3CD-BA4A-9B6D-47956654E733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>
            <a:off x="2667745" y="2133358"/>
            <a:ext cx="1283737" cy="2867673"/>
          </a:xfrm>
          <a:prstGeom prst="bentConnector3">
            <a:avLst>
              <a:gd name="adj1" fmla="val 1130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5909D8E3-11E2-1E4D-91F9-AD9A4651FAD8}"/>
              </a:ext>
            </a:extLst>
          </p:cNvPr>
          <p:cNvSpPr/>
          <p:nvPr/>
        </p:nvSpPr>
        <p:spPr>
          <a:xfrm>
            <a:off x="6623372" y="1863969"/>
            <a:ext cx="2188029" cy="770896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Membuat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undangan</a:t>
            </a:r>
            <a:r>
              <a:rPr lang="en-US" sz="1200" dirty="0">
                <a:solidFill>
                  <a:schemeClr val="tx1"/>
                </a:solidFill>
              </a:rPr>
              <a:t> SPD (yang </a:t>
            </a:r>
            <a:r>
              <a:rPr lang="en-US" sz="1200" dirty="0" err="1">
                <a:solidFill>
                  <a:schemeClr val="tx1"/>
                </a:solidFill>
              </a:rPr>
              <a:t>sudah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diparaf</a:t>
            </a:r>
            <a:r>
              <a:rPr lang="en-US" sz="1200" dirty="0">
                <a:solidFill>
                  <a:schemeClr val="tx1"/>
                </a:solidFill>
              </a:rPr>
              <a:t> oleh </a:t>
            </a:r>
            <a:r>
              <a:rPr lang="en-US" sz="1200" dirty="0" err="1">
                <a:solidFill>
                  <a:schemeClr val="tx1"/>
                </a:solidFill>
              </a:rPr>
              <a:t>Kaprodi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146DC162-32C9-8E4B-9109-4660CF064C42}"/>
              </a:ext>
            </a:extLst>
          </p:cNvPr>
          <p:cNvCxnSpPr>
            <a:cxnSpLocks/>
            <a:stCxn id="7" idx="3"/>
            <a:endCxn id="21" idx="2"/>
          </p:cNvCxnSpPr>
          <p:nvPr/>
        </p:nvCxnSpPr>
        <p:spPr>
          <a:xfrm>
            <a:off x="5780313" y="2394648"/>
            <a:ext cx="143169" cy="2539606"/>
          </a:xfrm>
          <a:prstGeom prst="bentConnector3">
            <a:avLst>
              <a:gd name="adj1" fmla="val 2947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757321C5-FDE5-5340-BA93-19A6FE98FFBE}"/>
              </a:ext>
            </a:extLst>
          </p:cNvPr>
          <p:cNvSpPr/>
          <p:nvPr/>
        </p:nvSpPr>
        <p:spPr>
          <a:xfrm>
            <a:off x="3441265" y="4445648"/>
            <a:ext cx="2604368" cy="977212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Menentukan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tanggal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persetujuan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Kaprodi</a:t>
            </a:r>
            <a:r>
              <a:rPr lang="en-US" sz="1200" dirty="0">
                <a:solidFill>
                  <a:schemeClr val="tx1"/>
                </a:solidFill>
              </a:rPr>
              <a:t>, Promotor, </a:t>
            </a:r>
            <a:r>
              <a:rPr lang="en-US" sz="1200" dirty="0" err="1">
                <a:solidFill>
                  <a:schemeClr val="tx1"/>
                </a:solidFill>
              </a:rPr>
              <a:t>Penguji</a:t>
            </a:r>
            <a:r>
              <a:rPr lang="en-US" sz="1200" dirty="0">
                <a:solidFill>
                  <a:schemeClr val="tx1"/>
                </a:solidFill>
              </a:rPr>
              <a:t> (3 org, </a:t>
            </a:r>
            <a:r>
              <a:rPr lang="en-US" sz="1200" dirty="0" err="1">
                <a:solidFill>
                  <a:schemeClr val="tx1"/>
                </a:solidFill>
              </a:rPr>
              <a:t>diperbolehkan</a:t>
            </a:r>
            <a:r>
              <a:rPr lang="en-US" sz="1200" dirty="0">
                <a:solidFill>
                  <a:schemeClr val="tx1"/>
                </a:solidFill>
              </a:rPr>
              <a:t> 1 org </a:t>
            </a:r>
            <a:r>
              <a:rPr lang="en-US" sz="1200" dirty="0" err="1">
                <a:solidFill>
                  <a:schemeClr val="tx1"/>
                </a:solidFill>
              </a:rPr>
              <a:t>eksternal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13577757-F44E-3F4A-AEDC-0E4C1575F6B2}"/>
              </a:ext>
            </a:extLst>
          </p:cNvPr>
          <p:cNvCxnSpPr>
            <a:cxnSpLocks/>
            <a:stCxn id="21" idx="3"/>
            <a:endCxn id="15" idx="5"/>
          </p:cNvCxnSpPr>
          <p:nvPr/>
        </p:nvCxnSpPr>
        <p:spPr>
          <a:xfrm rot="5400000" flipH="1" flipV="1">
            <a:off x="4083794" y="2786921"/>
            <a:ext cx="3173443" cy="2098436"/>
          </a:xfrm>
          <a:prstGeom prst="bentConnector4">
            <a:avLst>
              <a:gd name="adj1" fmla="val -4938"/>
              <a:gd name="adj2" fmla="val 875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nip Single Corner Rectangle 26">
            <a:extLst>
              <a:ext uri="{FF2B5EF4-FFF2-40B4-BE49-F238E27FC236}">
                <a16:creationId xmlns:a16="http://schemas.microsoft.com/office/drawing/2014/main" id="{0B78F7BF-FF8B-884C-9527-F4A55CDD7771}"/>
              </a:ext>
            </a:extLst>
          </p:cNvPr>
          <p:cNvSpPr/>
          <p:nvPr/>
        </p:nvSpPr>
        <p:spPr>
          <a:xfrm>
            <a:off x="6719734" y="3013877"/>
            <a:ext cx="1995305" cy="1322106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Menyerahkan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Undangan</a:t>
            </a:r>
            <a:r>
              <a:rPr lang="en-US" sz="1400" dirty="0">
                <a:solidFill>
                  <a:schemeClr val="tx1"/>
                </a:solidFill>
              </a:rPr>
              <a:t> SPD yang </a:t>
            </a:r>
            <a:r>
              <a:rPr lang="en-US" sz="1400" dirty="0" err="1">
                <a:solidFill>
                  <a:schemeClr val="tx1"/>
                </a:solidFill>
              </a:rPr>
              <a:t>telah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ttd</a:t>
            </a:r>
            <a:r>
              <a:rPr lang="en-US" sz="1400" dirty="0">
                <a:solidFill>
                  <a:schemeClr val="tx1"/>
                </a:solidFill>
              </a:rPr>
              <a:t> oleh </a:t>
            </a:r>
            <a:r>
              <a:rPr lang="en-US" sz="1400" dirty="0" err="1">
                <a:solidFill>
                  <a:schemeClr val="tx1"/>
                </a:solidFill>
              </a:rPr>
              <a:t>Dekan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Snip Single Corner Rectangle 27">
            <a:extLst>
              <a:ext uri="{FF2B5EF4-FFF2-40B4-BE49-F238E27FC236}">
                <a16:creationId xmlns:a16="http://schemas.microsoft.com/office/drawing/2014/main" id="{0AF67515-6758-0048-BEBD-4EC6248CBAA0}"/>
              </a:ext>
            </a:extLst>
          </p:cNvPr>
          <p:cNvSpPr/>
          <p:nvPr/>
        </p:nvSpPr>
        <p:spPr>
          <a:xfrm>
            <a:off x="3567791" y="5693081"/>
            <a:ext cx="2351316" cy="887171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Menerima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Undangan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menyebarkan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Kepada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Mahasiswa</a:t>
            </a:r>
            <a:r>
              <a:rPr lang="en-US" sz="1200" dirty="0">
                <a:solidFill>
                  <a:schemeClr val="tx1"/>
                </a:solidFill>
              </a:rPr>
              <a:t>, Promotor dan </a:t>
            </a:r>
            <a:r>
              <a:rPr lang="en-US" sz="1200" dirty="0" err="1">
                <a:solidFill>
                  <a:schemeClr val="tx1"/>
                </a:solidFill>
              </a:rPr>
              <a:t>Penguji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berikut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naskah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Disertasi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78EBA1F4-97F3-C14B-B14E-3985EA914CBB}"/>
              </a:ext>
            </a:extLst>
          </p:cNvPr>
          <p:cNvSpPr/>
          <p:nvPr/>
        </p:nvSpPr>
        <p:spPr>
          <a:xfrm>
            <a:off x="757394" y="5693081"/>
            <a:ext cx="2188029" cy="878015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Menerima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Undangan</a:t>
            </a:r>
            <a:r>
              <a:rPr lang="en-US" sz="1200" dirty="0">
                <a:solidFill>
                  <a:schemeClr val="tx1"/>
                </a:solidFill>
              </a:rPr>
              <a:t>, dan </a:t>
            </a:r>
            <a:r>
              <a:rPr lang="en-US" sz="1200" dirty="0" err="1">
                <a:solidFill>
                  <a:schemeClr val="tx1"/>
                </a:solidFill>
              </a:rPr>
              <a:t>mengingatkan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kepada</a:t>
            </a:r>
            <a:r>
              <a:rPr lang="en-US" sz="1200" dirty="0">
                <a:solidFill>
                  <a:schemeClr val="tx1"/>
                </a:solidFill>
              </a:rPr>
              <a:t> para Promotor dan </a:t>
            </a:r>
            <a:r>
              <a:rPr lang="en-US" sz="1200" dirty="0" err="1">
                <a:solidFill>
                  <a:schemeClr val="tx1"/>
                </a:solidFill>
              </a:rPr>
              <a:t>penguji</a:t>
            </a:r>
            <a:r>
              <a:rPr lang="en-US" sz="1200" dirty="0">
                <a:solidFill>
                  <a:schemeClr val="tx1"/>
                </a:solidFill>
              </a:rPr>
              <a:t> 2 </a:t>
            </a:r>
            <a:r>
              <a:rPr lang="en-US" sz="1200" dirty="0" err="1">
                <a:solidFill>
                  <a:schemeClr val="tx1"/>
                </a:solidFill>
              </a:rPr>
              <a:t>minggu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sebelum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pelaksanaan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4CDAC2E-01C2-324E-B1DA-0E4C0A3A947A}"/>
              </a:ext>
            </a:extLst>
          </p:cNvPr>
          <p:cNvCxnSpPr>
            <a:cxnSpLocks/>
            <a:stCxn id="15" idx="4"/>
            <a:endCxn id="27" idx="3"/>
          </p:cNvCxnSpPr>
          <p:nvPr/>
        </p:nvCxnSpPr>
        <p:spPr>
          <a:xfrm>
            <a:off x="7717387" y="2634865"/>
            <a:ext cx="0" cy="379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13D4DF4C-D8B8-9944-9077-27DB0C362BF4}"/>
              </a:ext>
            </a:extLst>
          </p:cNvPr>
          <p:cNvCxnSpPr>
            <a:cxnSpLocks/>
            <a:stCxn id="27" idx="1"/>
            <a:endCxn id="28" idx="0"/>
          </p:cNvCxnSpPr>
          <p:nvPr/>
        </p:nvCxnSpPr>
        <p:spPr>
          <a:xfrm rot="5400000">
            <a:off x="5917905" y="4337185"/>
            <a:ext cx="1800684" cy="17982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nip Single Corner Rectangle 36">
            <a:extLst>
              <a:ext uri="{FF2B5EF4-FFF2-40B4-BE49-F238E27FC236}">
                <a16:creationId xmlns:a16="http://schemas.microsoft.com/office/drawing/2014/main" id="{664D4DA4-90B0-1144-883B-A1C4AEB69C7D}"/>
              </a:ext>
            </a:extLst>
          </p:cNvPr>
          <p:cNvSpPr/>
          <p:nvPr/>
        </p:nvSpPr>
        <p:spPr>
          <a:xfrm>
            <a:off x="9654460" y="1841987"/>
            <a:ext cx="1999409" cy="783771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Menyetujui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setelah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kelengkapan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dipenuhi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F5EA79F-8D7A-474A-B335-91A2ECFF0224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8715039" y="2249417"/>
            <a:ext cx="9394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213E7F36-C47C-1045-A316-D9A8077FF861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rot="10800000">
            <a:off x="2945423" y="6132089"/>
            <a:ext cx="622368" cy="45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924C585-D9F7-D440-B05F-D920654CC269}"/>
              </a:ext>
            </a:extLst>
          </p:cNvPr>
          <p:cNvSpPr txBox="1"/>
          <p:nvPr/>
        </p:nvSpPr>
        <p:spPr>
          <a:xfrm>
            <a:off x="4708622" y="334965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34AB83-9CC9-7247-85B9-07CD1E213ABE}"/>
              </a:ext>
            </a:extLst>
          </p:cNvPr>
          <p:cNvSpPr txBox="1"/>
          <p:nvPr/>
        </p:nvSpPr>
        <p:spPr>
          <a:xfrm>
            <a:off x="1642184" y="494972"/>
            <a:ext cx="93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ALUR PENGAJUAN SIDANG PROMOSI DOKTOR (S3) 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rgbClr val="002060"/>
                </a:solidFill>
                <a:sym typeface="Wingdings" pitchFamily="2" charset="2"/>
              </a:rPr>
              <a:t>Dibuatkan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 Online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0C13C7-7ECA-AF4B-AC37-551893C4DF9E}"/>
              </a:ext>
            </a:extLst>
          </p:cNvPr>
          <p:cNvSpPr txBox="1"/>
          <p:nvPr/>
        </p:nvSpPr>
        <p:spPr>
          <a:xfrm>
            <a:off x="3046548" y="2555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C7A916-8FA0-4843-9EAA-A014626BE673}"/>
              </a:ext>
            </a:extLst>
          </p:cNvPr>
          <p:cNvSpPr txBox="1"/>
          <p:nvPr/>
        </p:nvSpPr>
        <p:spPr>
          <a:xfrm>
            <a:off x="5697772" y="2084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82B0CA-7808-644D-BD5B-2845B4B87C84}"/>
              </a:ext>
            </a:extLst>
          </p:cNvPr>
          <p:cNvSpPr txBox="1"/>
          <p:nvPr/>
        </p:nvSpPr>
        <p:spPr>
          <a:xfrm>
            <a:off x="6271409" y="1907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5F83F03-2789-1543-A59E-47D03A6B20FB}"/>
              </a:ext>
            </a:extLst>
          </p:cNvPr>
          <p:cNvSpPr txBox="1"/>
          <p:nvPr/>
        </p:nvSpPr>
        <p:spPr>
          <a:xfrm>
            <a:off x="8861678" y="1907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F1862DF-271D-BC45-AB62-D7EF4283C2CA}"/>
              </a:ext>
            </a:extLst>
          </p:cNvPr>
          <p:cNvSpPr txBox="1"/>
          <p:nvPr/>
        </p:nvSpPr>
        <p:spPr>
          <a:xfrm>
            <a:off x="7762566" y="265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EE920A-B933-E24F-94D0-A0E88A5BDDC2}"/>
              </a:ext>
            </a:extLst>
          </p:cNvPr>
          <p:cNvSpPr txBox="1"/>
          <p:nvPr/>
        </p:nvSpPr>
        <p:spPr>
          <a:xfrm>
            <a:off x="7705340" y="48284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D00E7BE-F576-F64B-B316-0CA5561FFDFD}"/>
              </a:ext>
            </a:extLst>
          </p:cNvPr>
          <p:cNvSpPr txBox="1"/>
          <p:nvPr/>
        </p:nvSpPr>
        <p:spPr>
          <a:xfrm>
            <a:off x="3258352" y="5630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2865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9B50-6D32-C94E-92DD-965DB45A6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Pedoman</a:t>
            </a:r>
            <a:r>
              <a:rPr lang="en-US" dirty="0"/>
              <a:t> Pendidikan Magister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5A637-2456-F240-B52A-6B5A68818F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Rektor</a:t>
            </a:r>
            <a:r>
              <a:rPr lang="en-US" dirty="0"/>
              <a:t> 46/2016</a:t>
            </a:r>
          </a:p>
        </p:txBody>
      </p:sp>
    </p:spTree>
    <p:extLst>
      <p:ext uri="{BB962C8B-B14F-4D97-AF65-F5344CB8AC3E}">
        <p14:creationId xmlns:p14="http://schemas.microsoft.com/office/powerpoint/2010/main" val="351199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FEF3-BD14-E647-A46C-C2A9843D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AAB8FD-0537-1A49-BA22-3DC491CAD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273" y="1825625"/>
            <a:ext cx="76394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10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1AC0-92FF-6242-B949-1C03B525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MAGISTER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10731-9AA7-4F47-BDFC-469A26027495}"/>
              </a:ext>
            </a:extLst>
          </p:cNvPr>
          <p:cNvSpPr txBox="1"/>
          <p:nvPr/>
        </p:nvSpPr>
        <p:spPr>
          <a:xfrm>
            <a:off x="4528457" y="3060441"/>
            <a:ext cx="3135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Sidang</a:t>
            </a:r>
            <a:r>
              <a:rPr lang="en-US" dirty="0"/>
              <a:t> </a:t>
            </a:r>
            <a:r>
              <a:rPr lang="en-US" dirty="0" err="1"/>
              <a:t>Tesis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2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B12E4C-54F6-2E45-B66C-BC3C87D84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04089"/>
              </p:ext>
            </p:extLst>
          </p:nvPr>
        </p:nvGraphicFramePr>
        <p:xfrm>
          <a:off x="476039" y="1176866"/>
          <a:ext cx="11563644" cy="551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911">
                  <a:extLst>
                    <a:ext uri="{9D8B030D-6E8A-4147-A177-3AD203B41FA5}">
                      <a16:colId xmlns:a16="http://schemas.microsoft.com/office/drawing/2014/main" val="3685286264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2751532676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3361024703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3831759040"/>
                    </a:ext>
                  </a:extLst>
                </a:gridCol>
              </a:tblGrid>
              <a:tr h="41981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Mahasiswa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Sek.Prodi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Kaprodi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Sek.Dekan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Dekan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Wadek</a:t>
                      </a:r>
                      <a:r>
                        <a:rPr lang="en-US" dirty="0"/>
                        <a:t>/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73630"/>
                  </a:ext>
                </a:extLst>
              </a:tr>
              <a:tr h="5097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0125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1443629-A7A3-2744-88C4-D73273FB7486}"/>
              </a:ext>
            </a:extLst>
          </p:cNvPr>
          <p:cNvSpPr/>
          <p:nvPr/>
        </p:nvSpPr>
        <p:spPr>
          <a:xfrm>
            <a:off x="757394" y="1712812"/>
            <a:ext cx="2236763" cy="16728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Mengajukan</a:t>
            </a:r>
            <a:r>
              <a:rPr lang="en-US" sz="1200" dirty="0">
                <a:solidFill>
                  <a:schemeClr val="tx1"/>
                </a:solidFill>
              </a:rPr>
              <a:t> SUR </a:t>
            </a:r>
            <a:r>
              <a:rPr lang="en-US" sz="1200" dirty="0" err="1">
                <a:solidFill>
                  <a:schemeClr val="tx1"/>
                </a:solidFill>
              </a:rPr>
              <a:t>beserta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syaratnya</a:t>
            </a:r>
            <a:r>
              <a:rPr lang="en-US" sz="1200" dirty="0">
                <a:solidFill>
                  <a:schemeClr val="tx1"/>
                </a:solidFill>
              </a:rPr>
              <a:t> (2 </a:t>
            </a:r>
            <a:r>
              <a:rPr lang="en-US" sz="1200" dirty="0" err="1">
                <a:solidFill>
                  <a:schemeClr val="tx1"/>
                </a:solidFill>
              </a:rPr>
              <a:t>minggu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sebelum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pelaksanaan</a:t>
            </a:r>
            <a:r>
              <a:rPr lang="en-US" sz="1200" dirty="0">
                <a:solidFill>
                  <a:schemeClr val="tx1"/>
                </a:solidFill>
              </a:rPr>
              <a:t>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Mengisi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formulir</a:t>
            </a:r>
            <a:r>
              <a:rPr lang="en-US" sz="1200" dirty="0">
                <a:solidFill>
                  <a:schemeClr val="tx1"/>
                </a:solidFill>
              </a:rPr>
              <a:t> SUR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Draft Proposal yang </a:t>
            </a:r>
            <a:r>
              <a:rPr lang="en-US" sz="1200" dirty="0" err="1">
                <a:solidFill>
                  <a:schemeClr val="tx1"/>
                </a:solidFill>
              </a:rPr>
              <a:t>sudah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disetujui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Pembimbing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Dokumen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bimbingan</a:t>
            </a:r>
            <a:r>
              <a:rPr lang="en-US" sz="1200" dirty="0">
                <a:solidFill>
                  <a:schemeClr val="tx1"/>
                </a:solidFill>
              </a:rPr>
              <a:t> 3x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Daftar </a:t>
            </a:r>
            <a:r>
              <a:rPr lang="en-US" sz="1200" dirty="0" err="1">
                <a:solidFill>
                  <a:schemeClr val="tx1"/>
                </a:solidFill>
              </a:rPr>
              <a:t>menghadiri</a:t>
            </a:r>
            <a:r>
              <a:rPr lang="en-US" sz="1200" dirty="0">
                <a:solidFill>
                  <a:schemeClr val="tx1"/>
                </a:solidFill>
              </a:rPr>
              <a:t> SUR 2x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CA4884B1-B20C-5247-970C-432A7E5255F7}"/>
              </a:ext>
            </a:extLst>
          </p:cNvPr>
          <p:cNvSpPr/>
          <p:nvPr/>
        </p:nvSpPr>
        <p:spPr>
          <a:xfrm>
            <a:off x="3706584" y="1863969"/>
            <a:ext cx="2073729" cy="1061357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Syarat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lengkap</a:t>
            </a:r>
            <a:r>
              <a:rPr lang="en-US" sz="14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27BC8EAE-DBAF-264F-A5C4-3AEE998555D1}"/>
              </a:ext>
            </a:extLst>
          </p:cNvPr>
          <p:cNvCxnSpPr/>
          <p:nvPr/>
        </p:nvCxnSpPr>
        <p:spPr>
          <a:xfrm flipV="1">
            <a:off x="2994157" y="2394647"/>
            <a:ext cx="712427" cy="4804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2100DF8B-E3CD-BA4A-9B6D-47956654E733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>
            <a:off x="3079452" y="1721651"/>
            <a:ext cx="460322" cy="2867673"/>
          </a:xfrm>
          <a:prstGeom prst="bentConnector3">
            <a:avLst>
              <a:gd name="adj1" fmla="val 1496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5909D8E3-11E2-1E4D-91F9-AD9A4651FAD8}"/>
              </a:ext>
            </a:extLst>
          </p:cNvPr>
          <p:cNvSpPr/>
          <p:nvPr/>
        </p:nvSpPr>
        <p:spPr>
          <a:xfrm>
            <a:off x="6623372" y="1863969"/>
            <a:ext cx="2188029" cy="770896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Membuat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undangan</a:t>
            </a:r>
            <a:r>
              <a:rPr lang="en-US" sz="1200" dirty="0">
                <a:solidFill>
                  <a:schemeClr val="tx1"/>
                </a:solidFill>
              </a:rPr>
              <a:t> SUR (yang </a:t>
            </a:r>
            <a:r>
              <a:rPr lang="en-US" sz="1200" dirty="0" err="1">
                <a:solidFill>
                  <a:schemeClr val="tx1"/>
                </a:solidFill>
              </a:rPr>
              <a:t>sudah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diparaf</a:t>
            </a:r>
            <a:r>
              <a:rPr lang="en-US" sz="1200" dirty="0">
                <a:solidFill>
                  <a:schemeClr val="tx1"/>
                </a:solidFill>
              </a:rPr>
              <a:t> oleh </a:t>
            </a:r>
            <a:r>
              <a:rPr lang="en-US" sz="1200" dirty="0" err="1">
                <a:solidFill>
                  <a:schemeClr val="tx1"/>
                </a:solidFill>
              </a:rPr>
              <a:t>Kaprodi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146DC162-32C9-8E4B-9109-4660CF064C42}"/>
              </a:ext>
            </a:extLst>
          </p:cNvPr>
          <p:cNvCxnSpPr>
            <a:cxnSpLocks/>
            <a:stCxn id="7" idx="3"/>
            <a:endCxn id="21" idx="2"/>
          </p:cNvCxnSpPr>
          <p:nvPr/>
        </p:nvCxnSpPr>
        <p:spPr>
          <a:xfrm flipH="1">
            <a:off x="5635230" y="2394648"/>
            <a:ext cx="145083" cy="1728835"/>
          </a:xfrm>
          <a:prstGeom prst="bentConnector3">
            <a:avLst>
              <a:gd name="adj1" fmla="val -1575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757321C5-FDE5-5340-BA93-19A6FE98FFBE}"/>
              </a:ext>
            </a:extLst>
          </p:cNvPr>
          <p:cNvSpPr/>
          <p:nvPr/>
        </p:nvSpPr>
        <p:spPr>
          <a:xfrm>
            <a:off x="3543563" y="3738035"/>
            <a:ext cx="2188029" cy="770896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Menentukan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tanggal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persetujuan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Kaprodi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Pembimbing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Penguji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13577757-F44E-3F4A-AEDC-0E4C1575F6B2}"/>
              </a:ext>
            </a:extLst>
          </p:cNvPr>
          <p:cNvCxnSpPr>
            <a:cxnSpLocks/>
            <a:stCxn id="21" idx="3"/>
            <a:endCxn id="15" idx="5"/>
          </p:cNvCxnSpPr>
          <p:nvPr/>
        </p:nvCxnSpPr>
        <p:spPr>
          <a:xfrm rot="5400000" flipH="1" flipV="1">
            <a:off x="4500718" y="2289915"/>
            <a:ext cx="2259514" cy="2178518"/>
          </a:xfrm>
          <a:prstGeom prst="bentConnector4">
            <a:avLst>
              <a:gd name="adj1" fmla="val -10117"/>
              <a:gd name="adj2" fmla="val 751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nip Single Corner Rectangle 26">
            <a:extLst>
              <a:ext uri="{FF2B5EF4-FFF2-40B4-BE49-F238E27FC236}">
                <a16:creationId xmlns:a16="http://schemas.microsoft.com/office/drawing/2014/main" id="{0B78F7BF-FF8B-884C-9527-F4A55CDD7771}"/>
              </a:ext>
            </a:extLst>
          </p:cNvPr>
          <p:cNvSpPr/>
          <p:nvPr/>
        </p:nvSpPr>
        <p:spPr>
          <a:xfrm>
            <a:off x="6719734" y="3013877"/>
            <a:ext cx="1995305" cy="1322106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Menyerahkan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Undangan</a:t>
            </a:r>
            <a:r>
              <a:rPr lang="en-US" sz="1400" dirty="0">
                <a:solidFill>
                  <a:schemeClr val="tx1"/>
                </a:solidFill>
              </a:rPr>
              <a:t> SUR yang </a:t>
            </a:r>
            <a:r>
              <a:rPr lang="en-US" sz="1400" dirty="0" err="1">
                <a:solidFill>
                  <a:schemeClr val="tx1"/>
                </a:solidFill>
              </a:rPr>
              <a:t>telah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ttd</a:t>
            </a:r>
            <a:r>
              <a:rPr lang="en-US" sz="1400" dirty="0">
                <a:solidFill>
                  <a:schemeClr val="tx1"/>
                </a:solidFill>
              </a:rPr>
              <a:t> oleh </a:t>
            </a:r>
            <a:r>
              <a:rPr lang="en-US" sz="1400" dirty="0" err="1">
                <a:solidFill>
                  <a:schemeClr val="tx1"/>
                </a:solidFill>
              </a:rPr>
              <a:t>Dekan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Snip Single Corner Rectangle 27">
            <a:extLst>
              <a:ext uri="{FF2B5EF4-FFF2-40B4-BE49-F238E27FC236}">
                <a16:creationId xmlns:a16="http://schemas.microsoft.com/office/drawing/2014/main" id="{0AF67515-6758-0048-BEBD-4EC6248CBAA0}"/>
              </a:ext>
            </a:extLst>
          </p:cNvPr>
          <p:cNvSpPr/>
          <p:nvPr/>
        </p:nvSpPr>
        <p:spPr>
          <a:xfrm>
            <a:off x="3567790" y="4967345"/>
            <a:ext cx="2351316" cy="1274837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Menerima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Undangan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menyebarkan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Mahasiswa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Pembimbing</a:t>
            </a:r>
            <a:r>
              <a:rPr lang="en-US" sz="1400" dirty="0">
                <a:solidFill>
                  <a:schemeClr val="tx1"/>
                </a:solidFill>
              </a:rPr>
              <a:t> dan </a:t>
            </a:r>
            <a:r>
              <a:rPr lang="en-US" sz="1400" dirty="0" err="1">
                <a:solidFill>
                  <a:schemeClr val="tx1"/>
                </a:solidFill>
              </a:rPr>
              <a:t>Penguji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berikut</a:t>
            </a:r>
            <a:r>
              <a:rPr lang="en-US" sz="1400" dirty="0">
                <a:solidFill>
                  <a:schemeClr val="tx1"/>
                </a:solidFill>
              </a:rPr>
              <a:t> proposal</a:t>
            </a:r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78EBA1F4-97F3-C14B-B14E-3985EA914CBB}"/>
              </a:ext>
            </a:extLst>
          </p:cNvPr>
          <p:cNvSpPr/>
          <p:nvPr/>
        </p:nvSpPr>
        <p:spPr>
          <a:xfrm>
            <a:off x="760885" y="4767527"/>
            <a:ext cx="2188029" cy="1672836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Menerima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Undangan</a:t>
            </a:r>
            <a:r>
              <a:rPr lang="en-US" sz="1400" dirty="0">
                <a:solidFill>
                  <a:schemeClr val="tx1"/>
                </a:solidFill>
              </a:rPr>
              <a:t>, dan </a:t>
            </a:r>
            <a:r>
              <a:rPr lang="en-US" sz="1400" dirty="0" err="1">
                <a:solidFill>
                  <a:schemeClr val="tx1"/>
                </a:solidFill>
              </a:rPr>
              <a:t>mengingatkan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kepada</a:t>
            </a:r>
            <a:r>
              <a:rPr lang="en-US" sz="1400" dirty="0">
                <a:solidFill>
                  <a:schemeClr val="tx1"/>
                </a:solidFill>
              </a:rPr>
              <a:t> para </a:t>
            </a:r>
            <a:r>
              <a:rPr lang="en-US" sz="1400" dirty="0" err="1">
                <a:solidFill>
                  <a:schemeClr val="tx1"/>
                </a:solidFill>
              </a:rPr>
              <a:t>Pembimbing</a:t>
            </a:r>
            <a:r>
              <a:rPr lang="en-US" sz="1400" dirty="0">
                <a:solidFill>
                  <a:schemeClr val="tx1"/>
                </a:solidFill>
              </a:rPr>
              <a:t> dan </a:t>
            </a:r>
            <a:r>
              <a:rPr lang="en-US" sz="1400" dirty="0" err="1">
                <a:solidFill>
                  <a:schemeClr val="tx1"/>
                </a:solidFill>
              </a:rPr>
              <a:t>penguji</a:t>
            </a:r>
            <a:r>
              <a:rPr lang="en-US" sz="1400" dirty="0">
                <a:solidFill>
                  <a:schemeClr val="tx1"/>
                </a:solidFill>
              </a:rPr>
              <a:t> 1 </a:t>
            </a:r>
            <a:r>
              <a:rPr lang="en-US" sz="1400" dirty="0" err="1">
                <a:solidFill>
                  <a:schemeClr val="tx1"/>
                </a:solidFill>
              </a:rPr>
              <a:t>minggu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sebelum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pelaksanaan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4CDAC2E-01C2-324E-B1DA-0E4C0A3A947A}"/>
              </a:ext>
            </a:extLst>
          </p:cNvPr>
          <p:cNvCxnSpPr>
            <a:cxnSpLocks/>
            <a:stCxn id="15" idx="4"/>
            <a:endCxn id="27" idx="3"/>
          </p:cNvCxnSpPr>
          <p:nvPr/>
        </p:nvCxnSpPr>
        <p:spPr>
          <a:xfrm>
            <a:off x="7717387" y="2634865"/>
            <a:ext cx="0" cy="379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13D4DF4C-D8B8-9944-9077-27DB0C362BF4}"/>
              </a:ext>
            </a:extLst>
          </p:cNvPr>
          <p:cNvCxnSpPr>
            <a:cxnSpLocks/>
            <a:stCxn id="27" idx="1"/>
            <a:endCxn id="28" idx="0"/>
          </p:cNvCxnSpPr>
          <p:nvPr/>
        </p:nvCxnSpPr>
        <p:spPr>
          <a:xfrm rot="5400000">
            <a:off x="6183857" y="4071233"/>
            <a:ext cx="1268781" cy="17982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nip Single Corner Rectangle 36">
            <a:extLst>
              <a:ext uri="{FF2B5EF4-FFF2-40B4-BE49-F238E27FC236}">
                <a16:creationId xmlns:a16="http://schemas.microsoft.com/office/drawing/2014/main" id="{664D4DA4-90B0-1144-883B-A1C4AEB69C7D}"/>
              </a:ext>
            </a:extLst>
          </p:cNvPr>
          <p:cNvSpPr/>
          <p:nvPr/>
        </p:nvSpPr>
        <p:spPr>
          <a:xfrm>
            <a:off x="9654460" y="1841987"/>
            <a:ext cx="1999409" cy="783771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Menyetujui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setelah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kelengkapan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dipenuhi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F5EA79F-8D7A-474A-B335-91A2ECFF0224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8715039" y="2249417"/>
            <a:ext cx="9394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213E7F36-C47C-1045-A316-D9A8077FF861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rot="10800000">
            <a:off x="2948914" y="5603946"/>
            <a:ext cx="618876" cy="8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924C585-D9F7-D440-B05F-D920654CC269}"/>
              </a:ext>
            </a:extLst>
          </p:cNvPr>
          <p:cNvSpPr txBox="1"/>
          <p:nvPr/>
        </p:nvSpPr>
        <p:spPr>
          <a:xfrm>
            <a:off x="4695809" y="306095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34AB83-9CC9-7247-85B9-07CD1E213ABE}"/>
              </a:ext>
            </a:extLst>
          </p:cNvPr>
          <p:cNvSpPr txBox="1"/>
          <p:nvPr/>
        </p:nvSpPr>
        <p:spPr>
          <a:xfrm>
            <a:off x="1642184" y="494972"/>
            <a:ext cx="8907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ALUR PENGAJUAN SEMINAR USULAN RISET (S2) 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rgbClr val="002060"/>
                </a:solidFill>
                <a:sym typeface="Wingdings" pitchFamily="2" charset="2"/>
              </a:rPr>
              <a:t>Dibuatkan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 Online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0C13C7-7ECA-AF4B-AC37-551893C4DF9E}"/>
              </a:ext>
            </a:extLst>
          </p:cNvPr>
          <p:cNvSpPr txBox="1"/>
          <p:nvPr/>
        </p:nvSpPr>
        <p:spPr>
          <a:xfrm>
            <a:off x="3046548" y="2555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C7A916-8FA0-4843-9EAA-A014626BE673}"/>
              </a:ext>
            </a:extLst>
          </p:cNvPr>
          <p:cNvSpPr txBox="1"/>
          <p:nvPr/>
        </p:nvSpPr>
        <p:spPr>
          <a:xfrm>
            <a:off x="5697772" y="2084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82B0CA-7808-644D-BD5B-2845B4B87C84}"/>
              </a:ext>
            </a:extLst>
          </p:cNvPr>
          <p:cNvSpPr txBox="1"/>
          <p:nvPr/>
        </p:nvSpPr>
        <p:spPr>
          <a:xfrm>
            <a:off x="6271409" y="1907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5F83F03-2789-1543-A59E-47D03A6B20FB}"/>
              </a:ext>
            </a:extLst>
          </p:cNvPr>
          <p:cNvSpPr txBox="1"/>
          <p:nvPr/>
        </p:nvSpPr>
        <p:spPr>
          <a:xfrm>
            <a:off x="8861678" y="1907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F1862DF-271D-BC45-AB62-D7EF4283C2CA}"/>
              </a:ext>
            </a:extLst>
          </p:cNvPr>
          <p:cNvSpPr txBox="1"/>
          <p:nvPr/>
        </p:nvSpPr>
        <p:spPr>
          <a:xfrm>
            <a:off x="7762566" y="265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EE920A-B933-E24F-94D0-A0E88A5BDDC2}"/>
              </a:ext>
            </a:extLst>
          </p:cNvPr>
          <p:cNvSpPr txBox="1"/>
          <p:nvPr/>
        </p:nvSpPr>
        <p:spPr>
          <a:xfrm>
            <a:off x="7705340" y="48284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D00E7BE-F576-F64B-B316-0CA5561FFDFD}"/>
              </a:ext>
            </a:extLst>
          </p:cNvPr>
          <p:cNvSpPr txBox="1"/>
          <p:nvPr/>
        </p:nvSpPr>
        <p:spPr>
          <a:xfrm>
            <a:off x="3258352" y="5630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56287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B12E4C-54F6-2E45-B66C-BC3C87D84F93}"/>
              </a:ext>
            </a:extLst>
          </p:cNvPr>
          <p:cNvGraphicFramePr>
            <a:graphicFrameLocks noGrp="1"/>
          </p:cNvGraphicFramePr>
          <p:nvPr/>
        </p:nvGraphicFramePr>
        <p:xfrm>
          <a:off x="476039" y="1176866"/>
          <a:ext cx="11563644" cy="551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911">
                  <a:extLst>
                    <a:ext uri="{9D8B030D-6E8A-4147-A177-3AD203B41FA5}">
                      <a16:colId xmlns:a16="http://schemas.microsoft.com/office/drawing/2014/main" val="3685286264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2751532676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3361024703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3831759040"/>
                    </a:ext>
                  </a:extLst>
                </a:gridCol>
              </a:tblGrid>
              <a:tr h="41981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Mahasiswa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Sek.Prodi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Kaprodi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Sek.Dekan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Dekan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Wadek</a:t>
                      </a:r>
                      <a:r>
                        <a:rPr lang="en-US" dirty="0"/>
                        <a:t>/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73630"/>
                  </a:ext>
                </a:extLst>
              </a:tr>
              <a:tr h="5097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0125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1443629-A7A3-2744-88C4-D73273FB7486}"/>
              </a:ext>
            </a:extLst>
          </p:cNvPr>
          <p:cNvSpPr/>
          <p:nvPr/>
        </p:nvSpPr>
        <p:spPr>
          <a:xfrm>
            <a:off x="757394" y="1712812"/>
            <a:ext cx="2236763" cy="16728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Mengajukan</a:t>
            </a:r>
            <a:r>
              <a:rPr lang="en-US" sz="1200" dirty="0">
                <a:solidFill>
                  <a:schemeClr val="tx1"/>
                </a:solidFill>
              </a:rPr>
              <a:t> ST </a:t>
            </a:r>
            <a:r>
              <a:rPr lang="en-US" sz="1200" dirty="0" err="1">
                <a:solidFill>
                  <a:schemeClr val="tx1"/>
                </a:solidFill>
              </a:rPr>
              <a:t>beserta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syaratnya</a:t>
            </a:r>
            <a:r>
              <a:rPr lang="en-US" sz="1200" dirty="0">
                <a:solidFill>
                  <a:schemeClr val="tx1"/>
                </a:solidFill>
              </a:rPr>
              <a:t> (2 </a:t>
            </a:r>
            <a:r>
              <a:rPr lang="en-US" sz="1200" dirty="0" err="1">
                <a:solidFill>
                  <a:schemeClr val="tx1"/>
                </a:solidFill>
              </a:rPr>
              <a:t>minggu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sebelum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pelaksanaan</a:t>
            </a:r>
            <a:r>
              <a:rPr lang="en-US" sz="1200" dirty="0">
                <a:solidFill>
                  <a:schemeClr val="tx1"/>
                </a:solidFill>
              </a:rPr>
              <a:t>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Mengisi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formulir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Sidang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Form </a:t>
            </a:r>
            <a:r>
              <a:rPr lang="en-US" sz="1200" dirty="0" err="1">
                <a:solidFill>
                  <a:schemeClr val="tx1"/>
                </a:solidFill>
              </a:rPr>
              <a:t>perbaikan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hasil</a:t>
            </a:r>
            <a:r>
              <a:rPr lang="en-US" sz="1200" dirty="0">
                <a:solidFill>
                  <a:schemeClr val="tx1"/>
                </a:solidFill>
              </a:rPr>
              <a:t> SUR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Dokumen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Tesis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sudah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disetujui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Pembimbing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Bukti </a:t>
            </a:r>
            <a:r>
              <a:rPr lang="en-US" sz="1200" dirty="0" err="1">
                <a:solidFill>
                  <a:schemeClr val="tx1"/>
                </a:solidFill>
              </a:rPr>
              <a:t>Publikasi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CA4884B1-B20C-5247-970C-432A7E5255F7}"/>
              </a:ext>
            </a:extLst>
          </p:cNvPr>
          <p:cNvSpPr/>
          <p:nvPr/>
        </p:nvSpPr>
        <p:spPr>
          <a:xfrm>
            <a:off x="3706584" y="1863969"/>
            <a:ext cx="2073729" cy="1061357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Syarat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lengkap</a:t>
            </a:r>
            <a:r>
              <a:rPr lang="en-US" sz="14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27BC8EAE-DBAF-264F-A5C4-3AEE998555D1}"/>
              </a:ext>
            </a:extLst>
          </p:cNvPr>
          <p:cNvCxnSpPr/>
          <p:nvPr/>
        </p:nvCxnSpPr>
        <p:spPr>
          <a:xfrm flipV="1">
            <a:off x="2994157" y="2394647"/>
            <a:ext cx="712427" cy="4804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2100DF8B-E3CD-BA4A-9B6D-47956654E733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>
            <a:off x="3079452" y="1721651"/>
            <a:ext cx="460322" cy="2867673"/>
          </a:xfrm>
          <a:prstGeom prst="bentConnector3">
            <a:avLst>
              <a:gd name="adj1" fmla="val 1496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5909D8E3-11E2-1E4D-91F9-AD9A4651FAD8}"/>
              </a:ext>
            </a:extLst>
          </p:cNvPr>
          <p:cNvSpPr/>
          <p:nvPr/>
        </p:nvSpPr>
        <p:spPr>
          <a:xfrm>
            <a:off x="6623372" y="1863969"/>
            <a:ext cx="2188029" cy="770896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Membuat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undangan</a:t>
            </a:r>
            <a:r>
              <a:rPr lang="en-US" sz="1200" dirty="0">
                <a:solidFill>
                  <a:schemeClr val="tx1"/>
                </a:solidFill>
              </a:rPr>
              <a:t> (yang </a:t>
            </a:r>
            <a:r>
              <a:rPr lang="en-US" sz="1200" dirty="0" err="1">
                <a:solidFill>
                  <a:schemeClr val="tx1"/>
                </a:solidFill>
              </a:rPr>
              <a:t>sudah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diparaf</a:t>
            </a:r>
            <a:r>
              <a:rPr lang="en-US" sz="1200" dirty="0">
                <a:solidFill>
                  <a:schemeClr val="tx1"/>
                </a:solidFill>
              </a:rPr>
              <a:t> oleh </a:t>
            </a:r>
            <a:r>
              <a:rPr lang="en-US" sz="1200" dirty="0" err="1">
                <a:solidFill>
                  <a:schemeClr val="tx1"/>
                </a:solidFill>
              </a:rPr>
              <a:t>Kaprodi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  <a:r>
              <a:rPr lang="en-US" sz="1200" dirty="0" err="1">
                <a:solidFill>
                  <a:schemeClr val="tx1"/>
                </a:solidFill>
              </a:rPr>
              <a:t>Sidang</a:t>
            </a:r>
            <a:r>
              <a:rPr lang="en-US" sz="1200" dirty="0">
                <a:solidFill>
                  <a:schemeClr val="tx1"/>
                </a:solidFill>
              </a:rPr>
              <a:t> dan SK (</a:t>
            </a:r>
            <a:r>
              <a:rPr lang="en-US" sz="1200" dirty="0" err="1">
                <a:solidFill>
                  <a:schemeClr val="tx1"/>
                </a:solidFill>
              </a:rPr>
              <a:t>paraf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manajer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146DC162-32C9-8E4B-9109-4660CF064C42}"/>
              </a:ext>
            </a:extLst>
          </p:cNvPr>
          <p:cNvCxnSpPr>
            <a:cxnSpLocks/>
            <a:stCxn id="7" idx="3"/>
            <a:endCxn id="21" idx="2"/>
          </p:cNvCxnSpPr>
          <p:nvPr/>
        </p:nvCxnSpPr>
        <p:spPr>
          <a:xfrm flipH="1">
            <a:off x="5635230" y="2394648"/>
            <a:ext cx="145083" cy="1728835"/>
          </a:xfrm>
          <a:prstGeom prst="bentConnector3">
            <a:avLst>
              <a:gd name="adj1" fmla="val -1575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757321C5-FDE5-5340-BA93-19A6FE98FFBE}"/>
              </a:ext>
            </a:extLst>
          </p:cNvPr>
          <p:cNvSpPr/>
          <p:nvPr/>
        </p:nvSpPr>
        <p:spPr>
          <a:xfrm>
            <a:off x="3543563" y="3738035"/>
            <a:ext cx="2188029" cy="770896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Menentukan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tanggal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persetujuan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Kaprodi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Pembimbing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Penguji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13577757-F44E-3F4A-AEDC-0E4C1575F6B2}"/>
              </a:ext>
            </a:extLst>
          </p:cNvPr>
          <p:cNvCxnSpPr>
            <a:cxnSpLocks/>
            <a:stCxn id="21" idx="3"/>
            <a:endCxn id="15" idx="5"/>
          </p:cNvCxnSpPr>
          <p:nvPr/>
        </p:nvCxnSpPr>
        <p:spPr>
          <a:xfrm rot="5400000" flipH="1" flipV="1">
            <a:off x="4500718" y="2289915"/>
            <a:ext cx="2259514" cy="2178518"/>
          </a:xfrm>
          <a:prstGeom prst="bentConnector4">
            <a:avLst>
              <a:gd name="adj1" fmla="val -10117"/>
              <a:gd name="adj2" fmla="val 751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nip Single Corner Rectangle 26">
            <a:extLst>
              <a:ext uri="{FF2B5EF4-FFF2-40B4-BE49-F238E27FC236}">
                <a16:creationId xmlns:a16="http://schemas.microsoft.com/office/drawing/2014/main" id="{0B78F7BF-FF8B-884C-9527-F4A55CDD7771}"/>
              </a:ext>
            </a:extLst>
          </p:cNvPr>
          <p:cNvSpPr/>
          <p:nvPr/>
        </p:nvSpPr>
        <p:spPr>
          <a:xfrm>
            <a:off x="6719734" y="3013877"/>
            <a:ext cx="1995305" cy="1322106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Menyerahkan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Undangan</a:t>
            </a:r>
            <a:r>
              <a:rPr lang="en-US" sz="1400" dirty="0">
                <a:solidFill>
                  <a:schemeClr val="tx1"/>
                </a:solidFill>
              </a:rPr>
              <a:t> dan SK yang </a:t>
            </a:r>
            <a:r>
              <a:rPr lang="en-US" sz="1400" dirty="0" err="1">
                <a:solidFill>
                  <a:schemeClr val="tx1"/>
                </a:solidFill>
              </a:rPr>
              <a:t>telah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ttd</a:t>
            </a:r>
            <a:r>
              <a:rPr lang="en-US" sz="1400" dirty="0">
                <a:solidFill>
                  <a:schemeClr val="tx1"/>
                </a:solidFill>
              </a:rPr>
              <a:t> oleh </a:t>
            </a:r>
            <a:r>
              <a:rPr lang="en-US" sz="1400" dirty="0" err="1">
                <a:solidFill>
                  <a:schemeClr val="tx1"/>
                </a:solidFill>
              </a:rPr>
              <a:t>Dekan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Snip Single Corner Rectangle 27">
            <a:extLst>
              <a:ext uri="{FF2B5EF4-FFF2-40B4-BE49-F238E27FC236}">
                <a16:creationId xmlns:a16="http://schemas.microsoft.com/office/drawing/2014/main" id="{0AF67515-6758-0048-BEBD-4EC6248CBAA0}"/>
              </a:ext>
            </a:extLst>
          </p:cNvPr>
          <p:cNvSpPr/>
          <p:nvPr/>
        </p:nvSpPr>
        <p:spPr>
          <a:xfrm>
            <a:off x="3567790" y="4967345"/>
            <a:ext cx="2351316" cy="1274837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Menerima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Undangan</a:t>
            </a:r>
            <a:r>
              <a:rPr lang="en-US" sz="1400" dirty="0">
                <a:solidFill>
                  <a:schemeClr val="tx1"/>
                </a:solidFill>
              </a:rPr>
              <a:t> dan SK, </a:t>
            </a:r>
            <a:r>
              <a:rPr lang="en-US" sz="1400" dirty="0" err="1">
                <a:solidFill>
                  <a:schemeClr val="tx1"/>
                </a:solidFill>
              </a:rPr>
              <a:t>menyebarkan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Mahasiswa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Pembimbing</a:t>
            </a:r>
            <a:r>
              <a:rPr lang="en-US" sz="1400" dirty="0">
                <a:solidFill>
                  <a:schemeClr val="tx1"/>
                </a:solidFill>
              </a:rPr>
              <a:t> dan </a:t>
            </a:r>
            <a:r>
              <a:rPr lang="en-US" sz="1400" dirty="0" err="1">
                <a:solidFill>
                  <a:schemeClr val="tx1"/>
                </a:solidFill>
              </a:rPr>
              <a:t>Penguji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berikut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tesis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78EBA1F4-97F3-C14B-B14E-3985EA914CBB}"/>
              </a:ext>
            </a:extLst>
          </p:cNvPr>
          <p:cNvSpPr/>
          <p:nvPr/>
        </p:nvSpPr>
        <p:spPr>
          <a:xfrm>
            <a:off x="760885" y="4767527"/>
            <a:ext cx="2188029" cy="1672836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Menerima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Undangan</a:t>
            </a:r>
            <a:r>
              <a:rPr lang="en-US" sz="1400" dirty="0">
                <a:solidFill>
                  <a:schemeClr val="tx1"/>
                </a:solidFill>
              </a:rPr>
              <a:t>, dan </a:t>
            </a:r>
            <a:r>
              <a:rPr lang="en-US" sz="1400" dirty="0" err="1">
                <a:solidFill>
                  <a:schemeClr val="tx1"/>
                </a:solidFill>
              </a:rPr>
              <a:t>mengingatkan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kepada</a:t>
            </a:r>
            <a:r>
              <a:rPr lang="en-US" sz="1400" dirty="0">
                <a:solidFill>
                  <a:schemeClr val="tx1"/>
                </a:solidFill>
              </a:rPr>
              <a:t> para </a:t>
            </a:r>
            <a:r>
              <a:rPr lang="en-US" sz="1400" dirty="0" err="1">
                <a:solidFill>
                  <a:schemeClr val="tx1"/>
                </a:solidFill>
              </a:rPr>
              <a:t>Pembimbing</a:t>
            </a:r>
            <a:r>
              <a:rPr lang="en-US" sz="1400" dirty="0">
                <a:solidFill>
                  <a:schemeClr val="tx1"/>
                </a:solidFill>
              </a:rPr>
              <a:t> dan </a:t>
            </a:r>
            <a:r>
              <a:rPr lang="en-US" sz="1400" dirty="0" err="1">
                <a:solidFill>
                  <a:schemeClr val="tx1"/>
                </a:solidFill>
              </a:rPr>
              <a:t>penguji</a:t>
            </a:r>
            <a:r>
              <a:rPr lang="en-US" sz="1400" dirty="0">
                <a:solidFill>
                  <a:schemeClr val="tx1"/>
                </a:solidFill>
              </a:rPr>
              <a:t> 1 </a:t>
            </a:r>
            <a:r>
              <a:rPr lang="en-US" sz="1400" dirty="0" err="1">
                <a:solidFill>
                  <a:schemeClr val="tx1"/>
                </a:solidFill>
              </a:rPr>
              <a:t>minggu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sebelum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pelaksanaan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4CDAC2E-01C2-324E-B1DA-0E4C0A3A947A}"/>
              </a:ext>
            </a:extLst>
          </p:cNvPr>
          <p:cNvCxnSpPr>
            <a:cxnSpLocks/>
            <a:stCxn id="15" idx="4"/>
            <a:endCxn id="27" idx="3"/>
          </p:cNvCxnSpPr>
          <p:nvPr/>
        </p:nvCxnSpPr>
        <p:spPr>
          <a:xfrm>
            <a:off x="7717387" y="2634865"/>
            <a:ext cx="0" cy="379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13D4DF4C-D8B8-9944-9077-27DB0C362BF4}"/>
              </a:ext>
            </a:extLst>
          </p:cNvPr>
          <p:cNvCxnSpPr>
            <a:cxnSpLocks/>
            <a:stCxn id="27" idx="1"/>
            <a:endCxn id="28" idx="0"/>
          </p:cNvCxnSpPr>
          <p:nvPr/>
        </p:nvCxnSpPr>
        <p:spPr>
          <a:xfrm rot="5400000">
            <a:off x="6183857" y="4071233"/>
            <a:ext cx="1268781" cy="17982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nip Single Corner Rectangle 36">
            <a:extLst>
              <a:ext uri="{FF2B5EF4-FFF2-40B4-BE49-F238E27FC236}">
                <a16:creationId xmlns:a16="http://schemas.microsoft.com/office/drawing/2014/main" id="{664D4DA4-90B0-1144-883B-A1C4AEB69C7D}"/>
              </a:ext>
            </a:extLst>
          </p:cNvPr>
          <p:cNvSpPr/>
          <p:nvPr/>
        </p:nvSpPr>
        <p:spPr>
          <a:xfrm>
            <a:off x="9654460" y="1841987"/>
            <a:ext cx="1999409" cy="783771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Menyetujui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setelah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kelengkapan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dipenuhi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F5EA79F-8D7A-474A-B335-91A2ECFF0224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8715039" y="2249417"/>
            <a:ext cx="9394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213E7F36-C47C-1045-A316-D9A8077FF861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rot="10800000">
            <a:off x="2948914" y="5603946"/>
            <a:ext cx="618876" cy="8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924C585-D9F7-D440-B05F-D920654CC269}"/>
              </a:ext>
            </a:extLst>
          </p:cNvPr>
          <p:cNvSpPr txBox="1"/>
          <p:nvPr/>
        </p:nvSpPr>
        <p:spPr>
          <a:xfrm>
            <a:off x="4695809" y="318093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34AB83-9CC9-7247-85B9-07CD1E213ABE}"/>
              </a:ext>
            </a:extLst>
          </p:cNvPr>
          <p:cNvSpPr txBox="1"/>
          <p:nvPr/>
        </p:nvSpPr>
        <p:spPr>
          <a:xfrm>
            <a:off x="1642184" y="494972"/>
            <a:ext cx="756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ALUR PENGAJUAN SIDANG TESIS (S2) 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rgbClr val="002060"/>
                </a:solidFill>
                <a:sym typeface="Wingdings" pitchFamily="2" charset="2"/>
              </a:rPr>
              <a:t>Dibuatkan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 Online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0C13C7-7ECA-AF4B-AC37-551893C4DF9E}"/>
              </a:ext>
            </a:extLst>
          </p:cNvPr>
          <p:cNvSpPr txBox="1"/>
          <p:nvPr/>
        </p:nvSpPr>
        <p:spPr>
          <a:xfrm>
            <a:off x="3046548" y="2555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C7A916-8FA0-4843-9EAA-A014626BE673}"/>
              </a:ext>
            </a:extLst>
          </p:cNvPr>
          <p:cNvSpPr txBox="1"/>
          <p:nvPr/>
        </p:nvSpPr>
        <p:spPr>
          <a:xfrm>
            <a:off x="5697772" y="2084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82B0CA-7808-644D-BD5B-2845B4B87C84}"/>
              </a:ext>
            </a:extLst>
          </p:cNvPr>
          <p:cNvSpPr txBox="1"/>
          <p:nvPr/>
        </p:nvSpPr>
        <p:spPr>
          <a:xfrm>
            <a:off x="6271409" y="1907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5F83F03-2789-1543-A59E-47D03A6B20FB}"/>
              </a:ext>
            </a:extLst>
          </p:cNvPr>
          <p:cNvSpPr txBox="1"/>
          <p:nvPr/>
        </p:nvSpPr>
        <p:spPr>
          <a:xfrm>
            <a:off x="8861678" y="1907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F1862DF-271D-BC45-AB62-D7EF4283C2CA}"/>
              </a:ext>
            </a:extLst>
          </p:cNvPr>
          <p:cNvSpPr txBox="1"/>
          <p:nvPr/>
        </p:nvSpPr>
        <p:spPr>
          <a:xfrm>
            <a:off x="7762566" y="265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EE920A-B933-E24F-94D0-A0E88A5BDDC2}"/>
              </a:ext>
            </a:extLst>
          </p:cNvPr>
          <p:cNvSpPr txBox="1"/>
          <p:nvPr/>
        </p:nvSpPr>
        <p:spPr>
          <a:xfrm>
            <a:off x="7705340" y="48284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D00E7BE-F576-F64B-B316-0CA5561FFDFD}"/>
              </a:ext>
            </a:extLst>
          </p:cNvPr>
          <p:cNvSpPr txBox="1"/>
          <p:nvPr/>
        </p:nvSpPr>
        <p:spPr>
          <a:xfrm>
            <a:off x="3258352" y="5630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5833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1145-9585-D848-B51E-C7C5A785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07F3F9-94AF-0849-B010-A0771B9AA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999" y="1825625"/>
            <a:ext cx="67380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3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86B8-2D6A-814D-99AA-AEFD1F20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A3D263-6E66-0140-9671-501505E0A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221" y="1795458"/>
            <a:ext cx="6825792" cy="2459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9BF7DF-6D49-A841-918A-7847258A6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28" y="4089450"/>
            <a:ext cx="6867138" cy="18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1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2BDB-4A84-424C-ACA9-4D5ACE12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1EBE9F-FA6C-174A-A895-6D03B267C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753" y="1825625"/>
            <a:ext cx="91464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7E470-8BF8-1647-8AB2-8CD5B892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F5D96F-6D62-B54D-BC82-1A95694AB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707" y="1690688"/>
            <a:ext cx="6201181" cy="49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4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8E06-97FB-444B-BA32-F317A695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49CFD8-175A-C144-B510-96987006B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7416" y="260756"/>
            <a:ext cx="7013912" cy="65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8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1809-CC93-5A48-A5D9-09D6E774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CEDF09-A61B-F14F-A0D4-6133CA22F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1641" y="167669"/>
            <a:ext cx="6072159" cy="66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0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1AC0-92FF-6242-B949-1C03B525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DOKTOR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0A139-AF19-4047-8DAA-1ADD12A51553}"/>
              </a:ext>
            </a:extLst>
          </p:cNvPr>
          <p:cNvSpPr txBox="1"/>
          <p:nvPr/>
        </p:nvSpPr>
        <p:spPr>
          <a:xfrm>
            <a:off x="4855029" y="3051110"/>
            <a:ext cx="3135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SPD</a:t>
            </a:r>
          </a:p>
        </p:txBody>
      </p:sp>
    </p:spTree>
    <p:extLst>
      <p:ext uri="{BB962C8B-B14F-4D97-AF65-F5344CB8AC3E}">
        <p14:creationId xmlns:p14="http://schemas.microsoft.com/office/powerpoint/2010/main" val="83596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B12E4C-54F6-2E45-B66C-BC3C87D84F93}"/>
              </a:ext>
            </a:extLst>
          </p:cNvPr>
          <p:cNvGraphicFramePr>
            <a:graphicFrameLocks noGrp="1"/>
          </p:cNvGraphicFramePr>
          <p:nvPr/>
        </p:nvGraphicFramePr>
        <p:xfrm>
          <a:off x="476039" y="1176866"/>
          <a:ext cx="11563644" cy="551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911">
                  <a:extLst>
                    <a:ext uri="{9D8B030D-6E8A-4147-A177-3AD203B41FA5}">
                      <a16:colId xmlns:a16="http://schemas.microsoft.com/office/drawing/2014/main" val="3685286264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2751532676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3361024703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3831759040"/>
                    </a:ext>
                  </a:extLst>
                </a:gridCol>
              </a:tblGrid>
              <a:tr h="41981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Mahasiswa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Sek.Prodi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Kaprodi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Sek.Dekan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Dekan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Wadek</a:t>
                      </a:r>
                      <a:r>
                        <a:rPr lang="en-US" dirty="0"/>
                        <a:t>/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73630"/>
                  </a:ext>
                </a:extLst>
              </a:tr>
              <a:tr h="5097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0125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1443629-A7A3-2744-88C4-D73273FB7486}"/>
              </a:ext>
            </a:extLst>
          </p:cNvPr>
          <p:cNvSpPr/>
          <p:nvPr/>
        </p:nvSpPr>
        <p:spPr>
          <a:xfrm>
            <a:off x="757394" y="1712812"/>
            <a:ext cx="2236763" cy="13849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>
                <a:solidFill>
                  <a:schemeClr val="tx1"/>
                </a:solidFill>
              </a:rPr>
              <a:t>Mengajukan</a:t>
            </a:r>
            <a:r>
              <a:rPr lang="en-US" sz="1100" dirty="0">
                <a:solidFill>
                  <a:schemeClr val="tx1"/>
                </a:solidFill>
              </a:rPr>
              <a:t> SUR </a:t>
            </a:r>
            <a:r>
              <a:rPr lang="en-US" sz="1100" dirty="0" err="1">
                <a:solidFill>
                  <a:schemeClr val="tx1"/>
                </a:solidFill>
              </a:rPr>
              <a:t>beserta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syaratnya</a:t>
            </a:r>
            <a:r>
              <a:rPr lang="en-US" sz="1100" dirty="0">
                <a:solidFill>
                  <a:schemeClr val="tx1"/>
                </a:solidFill>
              </a:rPr>
              <a:t> (2 </a:t>
            </a:r>
            <a:r>
              <a:rPr lang="en-US" sz="1100" dirty="0" err="1">
                <a:solidFill>
                  <a:schemeClr val="tx1"/>
                </a:solidFill>
              </a:rPr>
              <a:t>minggu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sebelum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pelaksanaan</a:t>
            </a:r>
            <a:r>
              <a:rPr lang="en-US" sz="1100" dirty="0">
                <a:solidFill>
                  <a:schemeClr val="tx1"/>
                </a:solidFill>
              </a:rPr>
              <a:t>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Draft Proposal yang </a:t>
            </a:r>
            <a:r>
              <a:rPr lang="en-US" sz="1100" dirty="0" err="1">
                <a:solidFill>
                  <a:schemeClr val="tx1"/>
                </a:solidFill>
              </a:rPr>
              <a:t>sudah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disetujui</a:t>
            </a:r>
            <a:r>
              <a:rPr lang="en-US" sz="1100" dirty="0">
                <a:solidFill>
                  <a:schemeClr val="tx1"/>
                </a:solidFill>
              </a:rPr>
              <a:t> Promotor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</a:rPr>
              <a:t>Dokumen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bimbingan</a:t>
            </a:r>
            <a:r>
              <a:rPr lang="en-US" sz="1100" dirty="0">
                <a:solidFill>
                  <a:schemeClr val="tx1"/>
                </a:solidFill>
              </a:rPr>
              <a:t> 3x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</a:rPr>
              <a:t>Melaksanakan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pra</a:t>
            </a:r>
            <a:r>
              <a:rPr lang="en-US" sz="1100" dirty="0">
                <a:solidFill>
                  <a:schemeClr val="tx1"/>
                </a:solidFill>
              </a:rPr>
              <a:t>-seminar 2x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Bukti </a:t>
            </a:r>
            <a:r>
              <a:rPr lang="en-US" sz="1100" dirty="0" err="1">
                <a:solidFill>
                  <a:schemeClr val="tx1"/>
                </a:solidFill>
              </a:rPr>
              <a:t>toefl</a:t>
            </a:r>
            <a:r>
              <a:rPr lang="en-US" sz="1100" dirty="0">
                <a:solidFill>
                  <a:schemeClr val="tx1"/>
                </a:solidFill>
              </a:rPr>
              <a:t> &gt;=500 (</a:t>
            </a:r>
            <a:r>
              <a:rPr lang="en-US" sz="1100" dirty="0" err="1">
                <a:solidFill>
                  <a:schemeClr val="tx1"/>
                </a:solidFill>
              </a:rPr>
              <a:t>jika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belum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CA4884B1-B20C-5247-970C-432A7E5255F7}"/>
              </a:ext>
            </a:extLst>
          </p:cNvPr>
          <p:cNvSpPr/>
          <p:nvPr/>
        </p:nvSpPr>
        <p:spPr>
          <a:xfrm>
            <a:off x="3706584" y="1863969"/>
            <a:ext cx="2073729" cy="1061357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Syarat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lengkap</a:t>
            </a:r>
            <a:r>
              <a:rPr lang="en-US" sz="14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27BC8EAE-DBAF-264F-A5C4-3AEE998555D1}"/>
              </a:ext>
            </a:extLst>
          </p:cNvPr>
          <p:cNvCxnSpPr/>
          <p:nvPr/>
        </p:nvCxnSpPr>
        <p:spPr>
          <a:xfrm flipV="1">
            <a:off x="2994157" y="2394647"/>
            <a:ext cx="712427" cy="4804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2100DF8B-E3CD-BA4A-9B6D-47956654E733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>
            <a:off x="3223394" y="1577709"/>
            <a:ext cx="172438" cy="2867673"/>
          </a:xfrm>
          <a:prstGeom prst="bentConnector3">
            <a:avLst>
              <a:gd name="adj1" fmla="val 2325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5909D8E3-11E2-1E4D-91F9-AD9A4651FAD8}"/>
              </a:ext>
            </a:extLst>
          </p:cNvPr>
          <p:cNvSpPr/>
          <p:nvPr/>
        </p:nvSpPr>
        <p:spPr>
          <a:xfrm>
            <a:off x="6623372" y="1863969"/>
            <a:ext cx="2188029" cy="770896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Membuat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undangan</a:t>
            </a:r>
            <a:r>
              <a:rPr lang="en-US" sz="1200" dirty="0">
                <a:solidFill>
                  <a:schemeClr val="tx1"/>
                </a:solidFill>
              </a:rPr>
              <a:t> SUR (yang </a:t>
            </a:r>
            <a:r>
              <a:rPr lang="en-US" sz="1200" dirty="0" err="1">
                <a:solidFill>
                  <a:schemeClr val="tx1"/>
                </a:solidFill>
              </a:rPr>
              <a:t>sudah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diparaf</a:t>
            </a:r>
            <a:r>
              <a:rPr lang="en-US" sz="1200" dirty="0">
                <a:solidFill>
                  <a:schemeClr val="tx1"/>
                </a:solidFill>
              </a:rPr>
              <a:t> oleh </a:t>
            </a:r>
            <a:r>
              <a:rPr lang="en-US" sz="1200" dirty="0" err="1">
                <a:solidFill>
                  <a:schemeClr val="tx1"/>
                </a:solidFill>
              </a:rPr>
              <a:t>Kaprodi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146DC162-32C9-8E4B-9109-4660CF064C42}"/>
              </a:ext>
            </a:extLst>
          </p:cNvPr>
          <p:cNvCxnSpPr>
            <a:cxnSpLocks/>
            <a:stCxn id="7" idx="3"/>
            <a:endCxn id="21" idx="2"/>
          </p:cNvCxnSpPr>
          <p:nvPr/>
        </p:nvCxnSpPr>
        <p:spPr>
          <a:xfrm flipH="1">
            <a:off x="5612176" y="2394648"/>
            <a:ext cx="168137" cy="1749658"/>
          </a:xfrm>
          <a:prstGeom prst="bentConnector3">
            <a:avLst>
              <a:gd name="adj1" fmla="val -1359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757321C5-FDE5-5340-BA93-19A6FE98FFBE}"/>
              </a:ext>
            </a:extLst>
          </p:cNvPr>
          <p:cNvSpPr/>
          <p:nvPr/>
        </p:nvSpPr>
        <p:spPr>
          <a:xfrm>
            <a:off x="3543563" y="3666642"/>
            <a:ext cx="2188029" cy="955327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Menentukan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tanggal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persetujuan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Kaprodi</a:t>
            </a:r>
            <a:r>
              <a:rPr lang="en-US" sz="1200" dirty="0">
                <a:solidFill>
                  <a:schemeClr val="tx1"/>
                </a:solidFill>
              </a:rPr>
              <a:t>, Promotor, </a:t>
            </a:r>
            <a:r>
              <a:rPr lang="en-US" sz="1200" dirty="0" err="1">
                <a:solidFill>
                  <a:schemeClr val="tx1"/>
                </a:solidFill>
              </a:rPr>
              <a:t>Penguji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13577757-F44E-3F4A-AEDC-0E4C1575F6B2}"/>
              </a:ext>
            </a:extLst>
          </p:cNvPr>
          <p:cNvCxnSpPr>
            <a:cxnSpLocks/>
            <a:stCxn id="21" idx="3"/>
            <a:endCxn id="15" idx="5"/>
          </p:cNvCxnSpPr>
          <p:nvPr/>
        </p:nvCxnSpPr>
        <p:spPr>
          <a:xfrm rot="5400000" flipH="1" flipV="1">
            <a:off x="4432672" y="2334907"/>
            <a:ext cx="2372552" cy="2201572"/>
          </a:xfrm>
          <a:prstGeom prst="bentConnector4">
            <a:avLst>
              <a:gd name="adj1" fmla="val -9635"/>
              <a:gd name="adj2" fmla="val 753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nip Single Corner Rectangle 26">
            <a:extLst>
              <a:ext uri="{FF2B5EF4-FFF2-40B4-BE49-F238E27FC236}">
                <a16:creationId xmlns:a16="http://schemas.microsoft.com/office/drawing/2014/main" id="{0B78F7BF-FF8B-884C-9527-F4A55CDD7771}"/>
              </a:ext>
            </a:extLst>
          </p:cNvPr>
          <p:cNvSpPr/>
          <p:nvPr/>
        </p:nvSpPr>
        <p:spPr>
          <a:xfrm>
            <a:off x="6719734" y="3013877"/>
            <a:ext cx="1995305" cy="1322106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Menyerahkan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Undangan</a:t>
            </a:r>
            <a:r>
              <a:rPr lang="en-US" sz="1400" dirty="0">
                <a:solidFill>
                  <a:schemeClr val="tx1"/>
                </a:solidFill>
              </a:rPr>
              <a:t> SUR yang </a:t>
            </a:r>
            <a:r>
              <a:rPr lang="en-US" sz="1400" dirty="0" err="1">
                <a:solidFill>
                  <a:schemeClr val="tx1"/>
                </a:solidFill>
              </a:rPr>
              <a:t>telah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ttd</a:t>
            </a:r>
            <a:r>
              <a:rPr lang="en-US" sz="1400" dirty="0">
                <a:solidFill>
                  <a:schemeClr val="tx1"/>
                </a:solidFill>
              </a:rPr>
              <a:t> oleh </a:t>
            </a:r>
            <a:r>
              <a:rPr lang="en-US" sz="1400" dirty="0" err="1">
                <a:solidFill>
                  <a:schemeClr val="tx1"/>
                </a:solidFill>
              </a:rPr>
              <a:t>Dekan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Snip Single Corner Rectangle 27">
            <a:extLst>
              <a:ext uri="{FF2B5EF4-FFF2-40B4-BE49-F238E27FC236}">
                <a16:creationId xmlns:a16="http://schemas.microsoft.com/office/drawing/2014/main" id="{0AF67515-6758-0048-BEBD-4EC6248CBAA0}"/>
              </a:ext>
            </a:extLst>
          </p:cNvPr>
          <p:cNvSpPr/>
          <p:nvPr/>
        </p:nvSpPr>
        <p:spPr>
          <a:xfrm>
            <a:off x="3567790" y="4967345"/>
            <a:ext cx="2351316" cy="1274837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Menerima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Undangan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menyebarkan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Mahasiswa</a:t>
            </a:r>
            <a:r>
              <a:rPr lang="en-US" sz="1400" dirty="0">
                <a:solidFill>
                  <a:schemeClr val="tx1"/>
                </a:solidFill>
              </a:rPr>
              <a:t>, Promotor dan </a:t>
            </a:r>
            <a:r>
              <a:rPr lang="en-US" sz="1400" dirty="0" err="1">
                <a:solidFill>
                  <a:schemeClr val="tx1"/>
                </a:solidFill>
              </a:rPr>
              <a:t>Penguji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berikut</a:t>
            </a:r>
            <a:r>
              <a:rPr lang="en-US" sz="1400" dirty="0">
                <a:solidFill>
                  <a:schemeClr val="tx1"/>
                </a:solidFill>
              </a:rPr>
              <a:t> proposal</a:t>
            </a:r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78EBA1F4-97F3-C14B-B14E-3985EA914CBB}"/>
              </a:ext>
            </a:extLst>
          </p:cNvPr>
          <p:cNvSpPr/>
          <p:nvPr/>
        </p:nvSpPr>
        <p:spPr>
          <a:xfrm>
            <a:off x="760885" y="4767527"/>
            <a:ext cx="2188029" cy="1672836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Menerima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Undangan</a:t>
            </a:r>
            <a:r>
              <a:rPr lang="en-US" sz="1400" dirty="0">
                <a:solidFill>
                  <a:schemeClr val="tx1"/>
                </a:solidFill>
              </a:rPr>
              <a:t>, dan </a:t>
            </a:r>
            <a:r>
              <a:rPr lang="en-US" sz="1400" dirty="0" err="1">
                <a:solidFill>
                  <a:schemeClr val="tx1"/>
                </a:solidFill>
              </a:rPr>
              <a:t>mengingatkan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kepada</a:t>
            </a:r>
            <a:r>
              <a:rPr lang="en-US" sz="1400" dirty="0">
                <a:solidFill>
                  <a:schemeClr val="tx1"/>
                </a:solidFill>
              </a:rPr>
              <a:t> para </a:t>
            </a:r>
            <a:r>
              <a:rPr lang="en-US" sz="1400" dirty="0" err="1">
                <a:solidFill>
                  <a:schemeClr val="tx1"/>
                </a:solidFill>
              </a:rPr>
              <a:t>Pembimbing</a:t>
            </a:r>
            <a:r>
              <a:rPr lang="en-US" sz="1400" dirty="0">
                <a:solidFill>
                  <a:schemeClr val="tx1"/>
                </a:solidFill>
              </a:rPr>
              <a:t> dan </a:t>
            </a:r>
            <a:r>
              <a:rPr lang="en-US" sz="1400" dirty="0" err="1">
                <a:solidFill>
                  <a:schemeClr val="tx1"/>
                </a:solidFill>
              </a:rPr>
              <a:t>penguji</a:t>
            </a:r>
            <a:r>
              <a:rPr lang="en-US" sz="1400" dirty="0">
                <a:solidFill>
                  <a:schemeClr val="tx1"/>
                </a:solidFill>
              </a:rPr>
              <a:t> 1 </a:t>
            </a:r>
            <a:r>
              <a:rPr lang="en-US" sz="1400" dirty="0" err="1">
                <a:solidFill>
                  <a:schemeClr val="tx1"/>
                </a:solidFill>
              </a:rPr>
              <a:t>minggu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sebelum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pelaksanaan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4CDAC2E-01C2-324E-B1DA-0E4C0A3A947A}"/>
              </a:ext>
            </a:extLst>
          </p:cNvPr>
          <p:cNvCxnSpPr>
            <a:cxnSpLocks/>
            <a:stCxn id="15" idx="4"/>
            <a:endCxn id="27" idx="3"/>
          </p:cNvCxnSpPr>
          <p:nvPr/>
        </p:nvCxnSpPr>
        <p:spPr>
          <a:xfrm>
            <a:off x="7717387" y="2634865"/>
            <a:ext cx="0" cy="379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13D4DF4C-D8B8-9944-9077-27DB0C362BF4}"/>
              </a:ext>
            </a:extLst>
          </p:cNvPr>
          <p:cNvCxnSpPr>
            <a:cxnSpLocks/>
            <a:stCxn id="27" idx="1"/>
            <a:endCxn id="28" idx="0"/>
          </p:cNvCxnSpPr>
          <p:nvPr/>
        </p:nvCxnSpPr>
        <p:spPr>
          <a:xfrm rot="5400000">
            <a:off x="6183857" y="4071233"/>
            <a:ext cx="1268781" cy="17982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nip Single Corner Rectangle 36">
            <a:extLst>
              <a:ext uri="{FF2B5EF4-FFF2-40B4-BE49-F238E27FC236}">
                <a16:creationId xmlns:a16="http://schemas.microsoft.com/office/drawing/2014/main" id="{664D4DA4-90B0-1144-883B-A1C4AEB69C7D}"/>
              </a:ext>
            </a:extLst>
          </p:cNvPr>
          <p:cNvSpPr/>
          <p:nvPr/>
        </p:nvSpPr>
        <p:spPr>
          <a:xfrm>
            <a:off x="9654460" y="1841987"/>
            <a:ext cx="1999409" cy="783771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Menyetujui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setelah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kelengkapan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dipenuhi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F5EA79F-8D7A-474A-B335-91A2ECFF0224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8715039" y="2249417"/>
            <a:ext cx="9394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213E7F36-C47C-1045-A316-D9A8077FF861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rot="10800000">
            <a:off x="2948914" y="5603946"/>
            <a:ext cx="618876" cy="8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924C585-D9F7-D440-B05F-D920654CC269}"/>
              </a:ext>
            </a:extLst>
          </p:cNvPr>
          <p:cNvSpPr txBox="1"/>
          <p:nvPr/>
        </p:nvSpPr>
        <p:spPr>
          <a:xfrm>
            <a:off x="3982299" y="304663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34AB83-9CC9-7247-85B9-07CD1E213ABE}"/>
              </a:ext>
            </a:extLst>
          </p:cNvPr>
          <p:cNvSpPr txBox="1"/>
          <p:nvPr/>
        </p:nvSpPr>
        <p:spPr>
          <a:xfrm>
            <a:off x="1642184" y="494972"/>
            <a:ext cx="8907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ALUR PENGAJUAN SEMINAR USULAN RISET (S3) 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rgbClr val="002060"/>
                </a:solidFill>
                <a:sym typeface="Wingdings" pitchFamily="2" charset="2"/>
              </a:rPr>
              <a:t>Dibuatkan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 Online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0C13C7-7ECA-AF4B-AC37-551893C4DF9E}"/>
              </a:ext>
            </a:extLst>
          </p:cNvPr>
          <p:cNvSpPr txBox="1"/>
          <p:nvPr/>
        </p:nvSpPr>
        <p:spPr>
          <a:xfrm>
            <a:off x="3046548" y="2555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C7A916-8FA0-4843-9EAA-A014626BE673}"/>
              </a:ext>
            </a:extLst>
          </p:cNvPr>
          <p:cNvSpPr txBox="1"/>
          <p:nvPr/>
        </p:nvSpPr>
        <p:spPr>
          <a:xfrm>
            <a:off x="5697772" y="2084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82B0CA-7808-644D-BD5B-2845B4B87C84}"/>
              </a:ext>
            </a:extLst>
          </p:cNvPr>
          <p:cNvSpPr txBox="1"/>
          <p:nvPr/>
        </p:nvSpPr>
        <p:spPr>
          <a:xfrm>
            <a:off x="6271409" y="1907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5F83F03-2789-1543-A59E-47D03A6B20FB}"/>
              </a:ext>
            </a:extLst>
          </p:cNvPr>
          <p:cNvSpPr txBox="1"/>
          <p:nvPr/>
        </p:nvSpPr>
        <p:spPr>
          <a:xfrm>
            <a:off x="8861678" y="19076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F1862DF-271D-BC45-AB62-D7EF4283C2CA}"/>
              </a:ext>
            </a:extLst>
          </p:cNvPr>
          <p:cNvSpPr txBox="1"/>
          <p:nvPr/>
        </p:nvSpPr>
        <p:spPr>
          <a:xfrm>
            <a:off x="7762566" y="265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EE920A-B933-E24F-94D0-A0E88A5BDDC2}"/>
              </a:ext>
            </a:extLst>
          </p:cNvPr>
          <p:cNvSpPr txBox="1"/>
          <p:nvPr/>
        </p:nvSpPr>
        <p:spPr>
          <a:xfrm>
            <a:off x="7705340" y="48284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D00E7BE-F576-F64B-B316-0CA5561FFDFD}"/>
              </a:ext>
            </a:extLst>
          </p:cNvPr>
          <p:cNvSpPr txBox="1"/>
          <p:nvPr/>
        </p:nvSpPr>
        <p:spPr>
          <a:xfrm>
            <a:off x="3258352" y="5630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27488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709</Words>
  <Application>Microsoft Macintosh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Pedoman Pendidikan Doktor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DOKTOR</vt:lpstr>
      <vt:lpstr>PowerPoint Presentation</vt:lpstr>
      <vt:lpstr>PowerPoint Presentation</vt:lpstr>
      <vt:lpstr>PowerPoint Presentation</vt:lpstr>
      <vt:lpstr>Pedoman Pendidikan Magister</vt:lpstr>
      <vt:lpstr>PowerPoint Presentation</vt:lpstr>
      <vt:lpstr>MAGISTER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enjat munajat</dc:creator>
  <cp:lastModifiedBy>enjat munajat</cp:lastModifiedBy>
  <cp:revision>56</cp:revision>
  <dcterms:created xsi:type="dcterms:W3CDTF">2021-07-30T06:05:43Z</dcterms:created>
  <dcterms:modified xsi:type="dcterms:W3CDTF">2021-08-30T03:39:37Z</dcterms:modified>
</cp:coreProperties>
</file>